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858" r:id="rId2"/>
    <p:sldId id="772" r:id="rId3"/>
    <p:sldId id="754" r:id="rId4"/>
    <p:sldId id="704" r:id="rId5"/>
    <p:sldId id="1020" r:id="rId6"/>
    <p:sldId id="1024" r:id="rId7"/>
    <p:sldId id="995" r:id="rId8"/>
    <p:sldId id="768" r:id="rId9"/>
    <p:sldId id="364" r:id="rId10"/>
    <p:sldId id="942" r:id="rId11"/>
    <p:sldId id="841" r:id="rId12"/>
    <p:sldId id="1016" r:id="rId13"/>
    <p:sldId id="1019" r:id="rId14"/>
    <p:sldId id="840" r:id="rId15"/>
    <p:sldId id="1031" r:id="rId16"/>
    <p:sldId id="1023" r:id="rId17"/>
    <p:sldId id="935" r:id="rId18"/>
    <p:sldId id="845" r:id="rId19"/>
    <p:sldId id="1013" r:id="rId20"/>
    <p:sldId id="850" r:id="rId21"/>
    <p:sldId id="383" r:id="rId22"/>
    <p:sldId id="532" r:id="rId23"/>
    <p:sldId id="589" r:id="rId24"/>
    <p:sldId id="1014" r:id="rId25"/>
    <p:sldId id="1026" r:id="rId26"/>
    <p:sldId id="855" r:id="rId27"/>
    <p:sldId id="1027" r:id="rId28"/>
    <p:sldId id="801" r:id="rId29"/>
    <p:sldId id="1028" r:id="rId30"/>
    <p:sldId id="1018" r:id="rId31"/>
    <p:sldId id="986" r:id="rId32"/>
    <p:sldId id="747" r:id="rId33"/>
    <p:sldId id="662" r:id="rId34"/>
    <p:sldId id="1030" r:id="rId35"/>
    <p:sldId id="811" r:id="rId36"/>
    <p:sldId id="1029" r:id="rId37"/>
    <p:sldId id="665" r:id="rId38"/>
    <p:sldId id="762" r:id="rId39"/>
    <p:sldId id="920" r:id="rId40"/>
    <p:sldId id="1032" r:id="rId4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 rarden" initials="br" lastIdx="3" clrIdx="0">
    <p:extLst>
      <p:ext uri="{19B8F6BF-5375-455C-9EA6-DF929625EA0E}">
        <p15:presenceInfo xmlns:p15="http://schemas.microsoft.com/office/powerpoint/2012/main" userId="f358fb014a2773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98" autoAdjust="0"/>
    <p:restoredTop sz="70964" autoAdjust="0"/>
  </p:normalViewPr>
  <p:slideViewPr>
    <p:cSldViewPr snapToGrid="0">
      <p:cViewPr varScale="1">
        <p:scale>
          <a:sx n="75" d="100"/>
          <a:sy n="75" d="100"/>
        </p:scale>
        <p:origin x="468" y="6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0" d="100"/>
          <a:sy n="80"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898A616-4C37-4A1E-811F-7BBD0C5AB5CE}" type="datetimeFigureOut">
              <a:rPr lang="en-US" smtClean="0"/>
              <a:t>11/18/2022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0D314C9-E2EC-4760-BCFC-F01175188FA5}" type="slidenum">
              <a:rPr lang="en-US" smtClean="0"/>
              <a:t>‹#›</a:t>
            </a:fld>
            <a:endParaRPr lang="en-US"/>
          </a:p>
        </p:txBody>
      </p:sp>
    </p:spTree>
    <p:extLst>
      <p:ext uri="{BB962C8B-B14F-4D97-AF65-F5344CB8AC3E}">
        <p14:creationId xmlns:p14="http://schemas.microsoft.com/office/powerpoint/2010/main" val="168450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314C9-E2EC-4760-BCFC-F01175188FA5}" type="slidenum">
              <a:rPr lang="en-US" smtClean="0"/>
              <a:t>1</a:t>
            </a:fld>
            <a:endParaRPr lang="en-US"/>
          </a:p>
        </p:txBody>
      </p:sp>
    </p:spTree>
    <p:extLst>
      <p:ext uri="{BB962C8B-B14F-4D97-AF65-F5344CB8AC3E}">
        <p14:creationId xmlns:p14="http://schemas.microsoft.com/office/powerpoint/2010/main" val="1789009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Intercession and repentance to remove obstacles that hinder prayers.</a:t>
            </a:r>
          </a:p>
          <a:p>
            <a:pPr marL="228600" indent="-228600">
              <a:buAutoNum type="arabicPeriod"/>
            </a:pPr>
            <a:r>
              <a:rPr lang="en-US" dirty="0"/>
              <a:t>Leader asks one intercessor to claim the promises for our brothers and sisters in the book. (They can read what’s written or pray in their own words.)</a:t>
            </a:r>
          </a:p>
          <a:p>
            <a:pPr marL="228600" indent="-228600">
              <a:buAutoNum type="arabicPeriod"/>
            </a:pPr>
            <a:r>
              <a:rPr lang="en-US" dirty="0"/>
              <a:t>All intercessors repent for doubt, unbelief, sin…any obstacle that hinders prayer, on behalf of those we are praying for. Ask for mercy and grace over our ignorance.</a:t>
            </a:r>
          </a:p>
          <a:p>
            <a:br>
              <a:rPr lang="en-US" dirty="0">
                <a:effectLst/>
              </a:rPr>
            </a:b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0B06752-9AD6-4C6A-B7E6-0BB3912C3B4C}" type="slidenum">
              <a:rPr lang="en-US" smtClean="0"/>
              <a:t>16</a:t>
            </a:fld>
            <a:endParaRPr lang="en-US"/>
          </a:p>
        </p:txBody>
      </p:sp>
    </p:spTree>
    <p:extLst>
      <p:ext uri="{BB962C8B-B14F-4D97-AF65-F5344CB8AC3E}">
        <p14:creationId xmlns:p14="http://schemas.microsoft.com/office/powerpoint/2010/main" val="4187238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declares that God’s perfect love casts out fear.</a:t>
            </a:r>
          </a:p>
          <a:p>
            <a:r>
              <a:rPr lang="en-US" dirty="0"/>
              <a:t>All intercessors pray as the Spirit leads to release love and drive out fear in every form from our territory and away from those we are praying for.</a:t>
            </a:r>
          </a:p>
        </p:txBody>
      </p:sp>
      <p:sp>
        <p:nvSpPr>
          <p:cNvPr id="4" name="Slide Number Placeholder 3"/>
          <p:cNvSpPr>
            <a:spLocks noGrp="1"/>
          </p:cNvSpPr>
          <p:nvPr>
            <p:ph type="sldNum" sz="quarter" idx="5"/>
          </p:nvPr>
        </p:nvSpPr>
        <p:spPr/>
        <p:txBody>
          <a:bodyPr/>
          <a:lstStyle/>
          <a:p>
            <a:fld id="{60D314C9-E2EC-4760-BCFC-F01175188FA5}" type="slidenum">
              <a:rPr lang="en-US" smtClean="0"/>
              <a:t>17</a:t>
            </a:fld>
            <a:endParaRPr lang="en-US"/>
          </a:p>
        </p:txBody>
      </p:sp>
    </p:spTree>
    <p:extLst>
      <p:ext uri="{BB962C8B-B14F-4D97-AF65-F5344CB8AC3E}">
        <p14:creationId xmlns:p14="http://schemas.microsoft.com/office/powerpoint/2010/main" val="76609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Everyone prays for the petitions.  Leader ensures that someone is covering each group.</a:t>
            </a:r>
          </a:p>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18</a:t>
            </a:fld>
            <a:endParaRPr lang="en-US"/>
          </a:p>
        </p:txBody>
      </p:sp>
    </p:spTree>
    <p:extLst>
      <p:ext uri="{BB962C8B-B14F-4D97-AF65-F5344CB8AC3E}">
        <p14:creationId xmlns:p14="http://schemas.microsoft.com/office/powerpoint/2010/main" val="175721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or intercessor prays for the Body of Christ.</a:t>
            </a:r>
          </a:p>
          <a:p>
            <a:r>
              <a:rPr lang="en-US" dirty="0"/>
              <a:t>Intercessors are encouraged to call out specific churches and ministries to bless as they pray for the new wineskin church.</a:t>
            </a:r>
          </a:p>
          <a:p>
            <a:endParaRPr lang="en-US" dirty="0"/>
          </a:p>
          <a:p>
            <a:endParaRPr lang="en-US" dirty="0"/>
          </a:p>
          <a:p>
            <a:r>
              <a:rPr lang="en-US" dirty="0"/>
              <a:t>Source: https://prayer.knowing-jesus.com/Prayers-of-Intercession</a:t>
            </a:r>
          </a:p>
        </p:txBody>
      </p:sp>
      <p:sp>
        <p:nvSpPr>
          <p:cNvPr id="4" name="Slide Number Placeholder 3"/>
          <p:cNvSpPr>
            <a:spLocks noGrp="1"/>
          </p:cNvSpPr>
          <p:nvPr>
            <p:ph type="sldNum" sz="quarter" idx="5"/>
          </p:nvPr>
        </p:nvSpPr>
        <p:spPr/>
        <p:txBody>
          <a:bodyPr/>
          <a:lstStyle/>
          <a:p>
            <a:fld id="{60D314C9-E2EC-4760-BCFC-F01175188FA5}" type="slidenum">
              <a:rPr lang="en-US" smtClean="0"/>
              <a:t>19</a:t>
            </a:fld>
            <a:endParaRPr lang="en-US" dirty="0"/>
          </a:p>
        </p:txBody>
      </p:sp>
    </p:spTree>
    <p:extLst>
      <p:ext uri="{BB962C8B-B14F-4D97-AF65-F5344CB8AC3E}">
        <p14:creationId xmlns:p14="http://schemas.microsoft.com/office/powerpoint/2010/main" val="1098808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invites one intercessor to pray over all leaders, using these points or as led by Holy Spirit.</a:t>
            </a:r>
          </a:p>
          <a:p>
            <a:r>
              <a:rPr lang="en-US" dirty="0"/>
              <a:t>All call out specific leader names to bless them and release God’s Hand over them.  Pray it out in the Spirit.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06752-9AD6-4C6A-B7E6-0BB3912C3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665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one person to lead off in prayer over the Family.  Then invite others to add to the petitions until all have been covered. (This prayer is for families and our future generations.)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Pray for fathers to become high priests in their homes, for marriages to include Jesus in the relationship and for love, mercy and grace to abound.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Lay an axe to the root of every demonic strategy and tactic to destroy the family and our children.</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06752-9AD6-4C6A-B7E6-0BB3912C3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07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Lead or intercessor makes this proclamation.  All pray in agreement and release it over the Body in the Spirit.</a:t>
            </a:r>
          </a:p>
          <a:p>
            <a:endParaRPr lang="en-US" dirty="0"/>
          </a:p>
          <a:p>
            <a:r>
              <a:rPr lang="en-US" dirty="0"/>
              <a:t>Source: Sheets, Tim. Planting the Heavens (p. 100). Destiny Image, Inc.. Kindle Edition.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06752-9AD6-4C6A-B7E6-0BB3912C3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40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intercessor prays this prayer.</a:t>
            </a:r>
          </a:p>
          <a:p>
            <a:r>
              <a:rPr lang="en-US" dirty="0"/>
              <a:t>Every intercessor prays for our nation as led by the Spirit.</a:t>
            </a:r>
          </a:p>
          <a:p>
            <a:r>
              <a:rPr lang="en-US" dirty="0"/>
              <a:t>After praying, leader asks each intercessor what they prayed for specifically.</a:t>
            </a:r>
          </a:p>
          <a:p>
            <a:r>
              <a:rPr lang="en-US" b="1" i="1" dirty="0"/>
              <a:t>Make sure we continue to pray for JUSTICE over 2020 election, Jan 6, Benghazi, attacks on Trump…any other know injustices.</a:t>
            </a:r>
          </a:p>
          <a:p>
            <a:endParaRPr lang="en-US" dirty="0"/>
          </a:p>
        </p:txBody>
      </p:sp>
      <p:sp>
        <p:nvSpPr>
          <p:cNvPr id="4" name="Header Placeholder 3"/>
          <p:cNvSpPr>
            <a:spLocks noGrp="1"/>
          </p:cNvSpPr>
          <p:nvPr>
            <p:ph type="hdr" sz="quarter"/>
          </p:nvPr>
        </p:nvSpPr>
        <p:spPr/>
        <p:txBody>
          <a:bodyPr/>
          <a:lstStyle/>
          <a:p>
            <a:r>
              <a:rPr lang="en-US"/>
              <a:t>Tues Dawn</a:t>
            </a:r>
          </a:p>
        </p:txBody>
      </p:sp>
      <p:sp>
        <p:nvSpPr>
          <p:cNvPr id="5" name="Slide Number Placeholder 4"/>
          <p:cNvSpPr>
            <a:spLocks noGrp="1"/>
          </p:cNvSpPr>
          <p:nvPr>
            <p:ph type="sldNum" sz="quarter" idx="5"/>
          </p:nvPr>
        </p:nvSpPr>
        <p:spPr/>
        <p:txBody>
          <a:bodyPr/>
          <a:lstStyle/>
          <a:p>
            <a:fld id="{60D314C9-E2EC-4760-BCFC-F01175188FA5}" type="slidenum">
              <a:rPr lang="en-US" smtClean="0"/>
              <a:t>24</a:t>
            </a:fld>
            <a:endParaRPr lang="en-US"/>
          </a:p>
        </p:txBody>
      </p:sp>
    </p:spTree>
    <p:extLst>
      <p:ext uri="{BB962C8B-B14F-4D97-AF65-F5344CB8AC3E}">
        <p14:creationId xmlns:p14="http://schemas.microsoft.com/office/powerpoint/2010/main" val="1346175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25</a:t>
            </a:fld>
            <a:endParaRPr lang="en-US"/>
          </a:p>
        </p:txBody>
      </p:sp>
    </p:spTree>
    <p:extLst>
      <p:ext uri="{BB962C8B-B14F-4D97-AF65-F5344CB8AC3E}">
        <p14:creationId xmlns:p14="http://schemas.microsoft.com/office/powerpoint/2010/main" val="1497381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whole group, Leader assigns: </a:t>
            </a:r>
          </a:p>
          <a:p>
            <a:pPr marL="171450" indent="-171450">
              <a:buFont typeface="Arial" panose="020B0604020202020204" pitchFamily="34" charset="0"/>
              <a:buChar char="•"/>
            </a:pPr>
            <a:r>
              <a:rPr lang="en-US" dirty="0"/>
              <a:t>One intercessor to pray for Israel. May use these prayer points or not, as desired. &gt;30 secs  </a:t>
            </a:r>
          </a:p>
          <a:p>
            <a:pPr marL="171450" indent="-171450">
              <a:buFont typeface="Arial" panose="020B0604020202020204" pitchFamily="34" charset="0"/>
              <a:buChar char="•"/>
            </a:pPr>
            <a:r>
              <a:rPr lang="en-US" dirty="0"/>
              <a:t>Others may add to this prayer with additional points</a:t>
            </a:r>
          </a:p>
          <a:p>
            <a:endParaRPr lang="en-US" dirty="0"/>
          </a:p>
          <a:p>
            <a:r>
              <a:rPr lang="en-US" dirty="0"/>
              <a:t>Then, ALL pray as the Spirit leads. &gt;30 secs</a:t>
            </a:r>
          </a:p>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26</a:t>
            </a:fld>
            <a:endParaRPr lang="en-US"/>
          </a:p>
        </p:txBody>
      </p:sp>
    </p:spTree>
    <p:extLst>
      <p:ext uri="{BB962C8B-B14F-4D97-AF65-F5344CB8AC3E}">
        <p14:creationId xmlns:p14="http://schemas.microsoft.com/office/powerpoint/2010/main" val="347439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314C9-E2EC-4760-BCFC-F01175188FA5}" type="slidenum">
              <a:rPr lang="en-US" smtClean="0"/>
              <a:t>2</a:t>
            </a:fld>
            <a:endParaRPr lang="en-US"/>
          </a:p>
        </p:txBody>
      </p:sp>
    </p:spTree>
    <p:extLst>
      <p:ext uri="{BB962C8B-B14F-4D97-AF65-F5344CB8AC3E}">
        <p14:creationId xmlns:p14="http://schemas.microsoft.com/office/powerpoint/2010/main" val="672700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whole group, Leader assigns: (They pray one after the other)</a:t>
            </a:r>
          </a:p>
          <a:p>
            <a:pPr marL="171450" indent="-171450">
              <a:buFont typeface="Arial" panose="020B0604020202020204" pitchFamily="34" charset="0"/>
              <a:buChar char="•"/>
            </a:pPr>
            <a:r>
              <a:rPr lang="en-US" dirty="0"/>
              <a:t>One intercessor to pray for the nations of the earth. &gt;30 secs</a:t>
            </a:r>
          </a:p>
          <a:p>
            <a:pPr marL="171450" indent="-171450">
              <a:buFont typeface="Arial" panose="020B0604020202020204" pitchFamily="34" charset="0"/>
              <a:buChar char="•"/>
            </a:pPr>
            <a:r>
              <a:rPr lang="en-US" dirty="0"/>
              <a:t>One intercessor to pray for the persecuted church. &gt;30 secs</a:t>
            </a:r>
          </a:p>
          <a:p>
            <a:r>
              <a:rPr lang="en-US" dirty="0"/>
              <a:t>Then, ALL pray as the Spirit leads. &gt;30 secs</a:t>
            </a:r>
          </a:p>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27</a:t>
            </a:fld>
            <a:endParaRPr lang="en-US"/>
          </a:p>
        </p:txBody>
      </p:sp>
    </p:spTree>
    <p:extLst>
      <p:ext uri="{BB962C8B-B14F-4D97-AF65-F5344CB8AC3E}">
        <p14:creationId xmlns:p14="http://schemas.microsoft.com/office/powerpoint/2010/main" val="2085042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whole group, Leader assigns: (They pray one after the other)</a:t>
            </a:r>
          </a:p>
          <a:p>
            <a:pPr marL="171450" indent="-171450">
              <a:buFont typeface="Arial" panose="020B0604020202020204" pitchFamily="34" charset="0"/>
              <a:buChar char="•"/>
            </a:pPr>
            <a:r>
              <a:rPr lang="en-US" dirty="0"/>
              <a:t>One intercessor to pray for the World. &gt;30 secs</a:t>
            </a:r>
          </a:p>
          <a:p>
            <a:pPr marL="171450" indent="-171450">
              <a:buFont typeface="Arial" panose="020B0604020202020204" pitchFamily="34" charset="0"/>
              <a:buChar char="•"/>
            </a:pPr>
            <a:r>
              <a:rPr lang="en-US" dirty="0"/>
              <a:t>One intercessor to pray for the persecuted church. &gt;30 secs</a:t>
            </a:r>
          </a:p>
          <a:p>
            <a:r>
              <a:rPr lang="en-US" dirty="0"/>
              <a:t>Then, ALL pray as the Spirit leads. &gt;30 secs</a:t>
            </a:r>
          </a:p>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28</a:t>
            </a:fld>
            <a:endParaRPr lang="en-US"/>
          </a:p>
        </p:txBody>
      </p:sp>
    </p:spTree>
    <p:extLst>
      <p:ext uri="{BB962C8B-B14F-4D97-AF65-F5344CB8AC3E}">
        <p14:creationId xmlns:p14="http://schemas.microsoft.com/office/powerpoint/2010/main" val="1968402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invites intercessors to pray, one after the other, for the water, air, land, energy fields, and food supply.</a:t>
            </a:r>
          </a:p>
          <a:p>
            <a:r>
              <a:rPr lang="en-US" dirty="0"/>
              <a:t>Then, ALL pray as the Spirit leads. &gt;30 secs</a:t>
            </a:r>
          </a:p>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29</a:t>
            </a:fld>
            <a:endParaRPr lang="en-US"/>
          </a:p>
        </p:txBody>
      </p:sp>
    </p:spTree>
    <p:extLst>
      <p:ext uri="{BB962C8B-B14F-4D97-AF65-F5344CB8AC3E}">
        <p14:creationId xmlns:p14="http://schemas.microsoft.com/office/powerpoint/2010/main" val="299552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314C9-E2EC-4760-BCFC-F01175188FA5}" type="slidenum">
              <a:rPr lang="en-US" smtClean="0"/>
              <a:t>30</a:t>
            </a:fld>
            <a:endParaRPr lang="en-US"/>
          </a:p>
        </p:txBody>
      </p:sp>
    </p:spTree>
    <p:extLst>
      <p:ext uri="{BB962C8B-B14F-4D97-AF65-F5344CB8AC3E}">
        <p14:creationId xmlns:p14="http://schemas.microsoft.com/office/powerpoint/2010/main" val="2357096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invites all  intercessors to plant 1-2 promises from God’s Word and then pray as the Spirit leads. &gt;30 secs</a:t>
            </a:r>
          </a:p>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31</a:t>
            </a:fld>
            <a:endParaRPr lang="en-US"/>
          </a:p>
        </p:txBody>
      </p:sp>
    </p:spTree>
    <p:extLst>
      <p:ext uri="{BB962C8B-B14F-4D97-AF65-F5344CB8AC3E}">
        <p14:creationId xmlns:p14="http://schemas.microsoft.com/office/powerpoint/2010/main" val="103133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32</a:t>
            </a:fld>
            <a:endParaRPr lang="en-US" dirty="0"/>
          </a:p>
        </p:txBody>
      </p:sp>
    </p:spTree>
    <p:extLst>
      <p:ext uri="{BB962C8B-B14F-4D97-AF65-F5344CB8AC3E}">
        <p14:creationId xmlns:p14="http://schemas.microsoft.com/office/powerpoint/2010/main" val="1604004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33</a:t>
            </a:fld>
            <a:endParaRPr lang="en-US" dirty="0"/>
          </a:p>
        </p:txBody>
      </p:sp>
    </p:spTree>
    <p:extLst>
      <p:ext uri="{BB962C8B-B14F-4D97-AF65-F5344CB8AC3E}">
        <p14:creationId xmlns:p14="http://schemas.microsoft.com/office/powerpoint/2010/main" val="16583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36</a:t>
            </a:fld>
            <a:endParaRPr lang="en-US"/>
          </a:p>
        </p:txBody>
      </p:sp>
    </p:spTree>
    <p:extLst>
      <p:ext uri="{BB962C8B-B14F-4D97-AF65-F5344CB8AC3E}">
        <p14:creationId xmlns:p14="http://schemas.microsoft.com/office/powerpoint/2010/main" val="2923980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314C9-E2EC-4760-BCFC-F01175188FA5}" type="slidenum">
              <a:rPr lang="en-US" smtClean="0"/>
              <a:t>37</a:t>
            </a:fld>
            <a:endParaRPr lang="en-US"/>
          </a:p>
        </p:txBody>
      </p:sp>
    </p:spTree>
    <p:extLst>
      <p:ext uri="{BB962C8B-B14F-4D97-AF65-F5344CB8AC3E}">
        <p14:creationId xmlns:p14="http://schemas.microsoft.com/office/powerpoint/2010/main" val="191460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314C9-E2EC-4760-BCFC-F01175188FA5}" type="slidenum">
              <a:rPr lang="en-US" smtClean="0"/>
              <a:t>38</a:t>
            </a:fld>
            <a:endParaRPr lang="en-US"/>
          </a:p>
        </p:txBody>
      </p:sp>
    </p:spTree>
    <p:extLst>
      <p:ext uri="{BB962C8B-B14F-4D97-AF65-F5344CB8AC3E}">
        <p14:creationId xmlns:p14="http://schemas.microsoft.com/office/powerpoint/2010/main" val="149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3</a:t>
            </a:fld>
            <a:endParaRPr lang="en-US"/>
          </a:p>
        </p:txBody>
      </p:sp>
    </p:spTree>
    <p:extLst>
      <p:ext uri="{BB962C8B-B14F-4D97-AF65-F5344CB8AC3E}">
        <p14:creationId xmlns:p14="http://schemas.microsoft.com/office/powerpoint/2010/main" val="2049091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prays this prayer on behalf of all.</a:t>
            </a:r>
          </a:p>
          <a:p>
            <a:r>
              <a:rPr lang="en-US" dirty="0"/>
              <a:t>Once again, everyone gives thanks for the exceedingly great and precious promises of God.</a:t>
            </a:r>
          </a:p>
        </p:txBody>
      </p:sp>
      <p:sp>
        <p:nvSpPr>
          <p:cNvPr id="4" name="Slide Number Placeholder 3"/>
          <p:cNvSpPr>
            <a:spLocks noGrp="1"/>
          </p:cNvSpPr>
          <p:nvPr>
            <p:ph type="sldNum" sz="quarter" idx="5"/>
          </p:nvPr>
        </p:nvSpPr>
        <p:spPr/>
        <p:txBody>
          <a:bodyPr/>
          <a:lstStyle/>
          <a:p>
            <a:fld id="{60D314C9-E2EC-4760-BCFC-F01175188FA5}" type="slidenum">
              <a:rPr lang="en-US" smtClean="0"/>
              <a:t>39</a:t>
            </a:fld>
            <a:endParaRPr lang="en-US"/>
          </a:p>
        </p:txBody>
      </p:sp>
    </p:spTree>
    <p:extLst>
      <p:ext uri="{BB962C8B-B14F-4D97-AF65-F5344CB8AC3E}">
        <p14:creationId xmlns:p14="http://schemas.microsoft.com/office/powerpoint/2010/main" val="1404683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314C9-E2EC-4760-BCFC-F01175188FA5}" type="slidenum">
              <a:rPr lang="en-US" smtClean="0"/>
              <a:t>40</a:t>
            </a:fld>
            <a:endParaRPr lang="en-US"/>
          </a:p>
        </p:txBody>
      </p:sp>
    </p:spTree>
    <p:extLst>
      <p:ext uri="{BB962C8B-B14F-4D97-AF65-F5344CB8AC3E}">
        <p14:creationId xmlns:p14="http://schemas.microsoft.com/office/powerpoint/2010/main" val="217066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Celebration of the gift of Jesus, our Redeemer. </a:t>
            </a:r>
          </a:p>
          <a:p>
            <a:r>
              <a:rPr lang="en-US" dirty="0"/>
              <a:t>Thank You, Father, for this precious time of reflection on all that Christ did for us at Calvary. And as we partake of these hallowed symbols at this holy communion table, we humbly take this bread and bless it and break it, and eat it in remembrance of you, for Your own dear body was broken for us. May we continue to feed on You in our hearts, by faith and with grateful thanks from this day forward, and may we walk worthy of our calling in Christ Jesus and live a life that is honoring to You.</a:t>
            </a:r>
          </a:p>
          <a:p>
            <a:endParaRPr lang="en-US" dirty="0"/>
          </a:p>
          <a:p>
            <a:r>
              <a:rPr lang="en-US" dirty="0"/>
              <a:t>And Lord, may we also come to You today in grateful remembrance of what the Lord Jesus Christ achieved on Calvary’s cross for all or us, when He shed His precious blood on the cross, </a:t>
            </a:r>
            <a:r>
              <a:rPr lang="en-US" b="1" dirty="0"/>
              <a:t>to pay the enormous price of our sin, and became a ransom for many</a:t>
            </a:r>
            <a:r>
              <a:rPr lang="en-US" dirty="0"/>
              <a:t>. We share this cup of blessing in His name, remembering how He Himself took the cup in the upper room, as the hour of His crucifixion drew near and said, "this is My blood which is shed for many – do this, as often as you drink it, in remembrance of Me.“</a:t>
            </a:r>
          </a:p>
          <a:p>
            <a:endParaRPr lang="en-US" dirty="0"/>
          </a:p>
          <a:p>
            <a:r>
              <a:rPr lang="en-US" dirty="0"/>
              <a:t>Thank you, Jesus,  for this holy sacrament and may we never approach the communion table in an unworthy manner, knowing that as often we eat this bread and drink the cup, we proclaim the Lord's death until His coming again, in great glory and majesty. Praise Your holy name. Amen.  </a:t>
            </a:r>
          </a:p>
        </p:txBody>
      </p:sp>
      <p:sp>
        <p:nvSpPr>
          <p:cNvPr id="4" name="Slide Number Placeholder 3"/>
          <p:cNvSpPr>
            <a:spLocks noGrp="1"/>
          </p:cNvSpPr>
          <p:nvPr>
            <p:ph type="sldNum" sz="quarter" idx="5"/>
          </p:nvPr>
        </p:nvSpPr>
        <p:spPr/>
        <p:txBody>
          <a:bodyPr/>
          <a:lstStyle/>
          <a:p>
            <a:fld id="{60D314C9-E2EC-4760-BCFC-F01175188FA5}" type="slidenum">
              <a:rPr lang="en-US" smtClean="0"/>
              <a:t>7</a:t>
            </a:fld>
            <a:endParaRPr lang="en-US"/>
          </a:p>
        </p:txBody>
      </p:sp>
    </p:spTree>
    <p:extLst>
      <p:ext uri="{BB962C8B-B14F-4D97-AF65-F5344CB8AC3E}">
        <p14:creationId xmlns:p14="http://schemas.microsoft.com/office/powerpoint/2010/main" val="64207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Welcoming of Holy Spirit- the gift of indwelling God</a:t>
            </a:r>
          </a:p>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8</a:t>
            </a:fld>
            <a:endParaRPr lang="en-US"/>
          </a:p>
        </p:txBody>
      </p:sp>
    </p:spTree>
    <p:extLst>
      <p:ext uri="{BB962C8B-B14F-4D97-AF65-F5344CB8AC3E}">
        <p14:creationId xmlns:p14="http://schemas.microsoft.com/office/powerpoint/2010/main" val="99001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Pray in tongues- perfect unified worship and praise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314C9-E2EC-4760-BCFC-F01175188F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398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One intercessor leads in this surrender prayer for the whole Body of Christ.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Then each intercessor submits personally.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Lead declares the authority we have been given “to resist the devil and he must flee”.</a:t>
            </a:r>
          </a:p>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11</a:t>
            </a:fld>
            <a:endParaRPr lang="en-US"/>
          </a:p>
        </p:txBody>
      </p:sp>
    </p:spTree>
    <p:extLst>
      <p:ext uri="{BB962C8B-B14F-4D97-AF65-F5344CB8AC3E}">
        <p14:creationId xmlns:p14="http://schemas.microsoft.com/office/powerpoint/2010/main" val="140818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Leader or intercessor claims this breastplate shield for every believer!</a:t>
            </a:r>
          </a:p>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12</a:t>
            </a:fld>
            <a:endParaRPr lang="en-US"/>
          </a:p>
        </p:txBody>
      </p:sp>
    </p:spTree>
    <p:extLst>
      <p:ext uri="{BB962C8B-B14F-4D97-AF65-F5344CB8AC3E}">
        <p14:creationId xmlns:p14="http://schemas.microsoft.com/office/powerpoint/2010/main" val="110677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pray in unison to invite His Kingdom into the earth.</a:t>
            </a:r>
          </a:p>
        </p:txBody>
      </p:sp>
      <p:sp>
        <p:nvSpPr>
          <p:cNvPr id="4" name="Slide Number Placeholder 3"/>
          <p:cNvSpPr>
            <a:spLocks noGrp="1"/>
          </p:cNvSpPr>
          <p:nvPr>
            <p:ph type="sldNum" sz="quarter" idx="5"/>
          </p:nvPr>
        </p:nvSpPr>
        <p:spPr/>
        <p:txBody>
          <a:bodyPr/>
          <a:lstStyle/>
          <a:p>
            <a:fld id="{60D314C9-E2EC-4760-BCFC-F01175188FA5}" type="slidenum">
              <a:rPr lang="en-US" smtClean="0"/>
              <a:t>14</a:t>
            </a:fld>
            <a:endParaRPr lang="en-US"/>
          </a:p>
        </p:txBody>
      </p:sp>
    </p:spTree>
    <p:extLst>
      <p:ext uri="{BB962C8B-B14F-4D97-AF65-F5344CB8AC3E}">
        <p14:creationId xmlns:p14="http://schemas.microsoft.com/office/powerpoint/2010/main" val="4205769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74D9-5F6E-4C55-9983-8A24CEAE97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915612-F7AD-4EA5-9326-15C4C8778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5D70A8-01A6-4AC7-A4F2-BB42A4413DBF}"/>
              </a:ext>
            </a:extLst>
          </p:cNvPr>
          <p:cNvSpPr>
            <a:spLocks noGrp="1"/>
          </p:cNvSpPr>
          <p:nvPr>
            <p:ph type="dt" sz="half" idx="10"/>
          </p:nvPr>
        </p:nvSpPr>
        <p:spPr/>
        <p:txBody>
          <a:bodyPr/>
          <a:lstStyle/>
          <a:p>
            <a:fld id="{712C6954-AA27-4E5B-96D1-9B3010977460}" type="datetime1">
              <a:rPr lang="en-US" smtClean="0"/>
              <a:t>11/18/2022</a:t>
            </a:fld>
            <a:endParaRPr lang="en-US"/>
          </a:p>
        </p:txBody>
      </p:sp>
      <p:sp>
        <p:nvSpPr>
          <p:cNvPr id="5" name="Footer Placeholder 4">
            <a:extLst>
              <a:ext uri="{FF2B5EF4-FFF2-40B4-BE49-F238E27FC236}">
                <a16:creationId xmlns:a16="http://schemas.microsoft.com/office/drawing/2014/main" id="{00FDC0FB-1703-4E2A-B1CA-7B9A16503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63FF8-B1F2-4B4A-9DD8-012AADD67A86}"/>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165592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DB78-FFE5-4B28-A6C6-052738D087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F0AF11-69E7-412C-BAB1-D0360DADE3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1CBAD-5204-4EE5-A5A5-DF3B5112B156}"/>
              </a:ext>
            </a:extLst>
          </p:cNvPr>
          <p:cNvSpPr>
            <a:spLocks noGrp="1"/>
          </p:cNvSpPr>
          <p:nvPr>
            <p:ph type="dt" sz="half" idx="10"/>
          </p:nvPr>
        </p:nvSpPr>
        <p:spPr/>
        <p:txBody>
          <a:bodyPr/>
          <a:lstStyle/>
          <a:p>
            <a:fld id="{0CEF6B3A-A4D9-4866-9052-1C4B52F2AB7C}" type="datetime1">
              <a:rPr lang="en-US" smtClean="0"/>
              <a:t>11/18/2022</a:t>
            </a:fld>
            <a:endParaRPr lang="en-US"/>
          </a:p>
        </p:txBody>
      </p:sp>
      <p:sp>
        <p:nvSpPr>
          <p:cNvPr id="5" name="Footer Placeholder 4">
            <a:extLst>
              <a:ext uri="{FF2B5EF4-FFF2-40B4-BE49-F238E27FC236}">
                <a16:creationId xmlns:a16="http://schemas.microsoft.com/office/drawing/2014/main" id="{E68A3F67-310B-4FD6-BD7D-670C6EC6B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E179A-C205-4393-90D7-122DBFCA7B43}"/>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3453356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40A7B-0026-483D-BCFC-30AAB968D3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F4B96E-4DF0-4454-AD9F-589B58D42F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BC911-1897-43DA-9EC2-36BA71A99DC9}"/>
              </a:ext>
            </a:extLst>
          </p:cNvPr>
          <p:cNvSpPr>
            <a:spLocks noGrp="1"/>
          </p:cNvSpPr>
          <p:nvPr>
            <p:ph type="dt" sz="half" idx="10"/>
          </p:nvPr>
        </p:nvSpPr>
        <p:spPr/>
        <p:txBody>
          <a:bodyPr/>
          <a:lstStyle/>
          <a:p>
            <a:fld id="{3E8FCF1B-C1AB-4D46-848E-C7442EEC35FB}" type="datetime1">
              <a:rPr lang="en-US" smtClean="0"/>
              <a:t>11/18/2022</a:t>
            </a:fld>
            <a:endParaRPr lang="en-US"/>
          </a:p>
        </p:txBody>
      </p:sp>
      <p:sp>
        <p:nvSpPr>
          <p:cNvPr id="5" name="Footer Placeholder 4">
            <a:extLst>
              <a:ext uri="{FF2B5EF4-FFF2-40B4-BE49-F238E27FC236}">
                <a16:creationId xmlns:a16="http://schemas.microsoft.com/office/drawing/2014/main" id="{F0B11914-A414-4FFE-B093-7FD76F56C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CB9FD-524A-410B-81AB-CB7E0F8C12A8}"/>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367263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1D114-9EA4-4260-9750-470FA94B8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1C7B-8B51-4528-B6EA-C93657D04E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BE55F7-CB26-4502-9B20-BC1C8841E29E}"/>
              </a:ext>
            </a:extLst>
          </p:cNvPr>
          <p:cNvSpPr>
            <a:spLocks noGrp="1"/>
          </p:cNvSpPr>
          <p:nvPr>
            <p:ph type="dt" sz="half" idx="10"/>
          </p:nvPr>
        </p:nvSpPr>
        <p:spPr/>
        <p:txBody>
          <a:bodyPr/>
          <a:lstStyle/>
          <a:p>
            <a:fld id="{0E916D7C-ECB1-40D6-A991-9C0E845C17F1}" type="datetime1">
              <a:rPr lang="en-US" smtClean="0"/>
              <a:t>11/18/2022</a:t>
            </a:fld>
            <a:endParaRPr lang="en-US"/>
          </a:p>
        </p:txBody>
      </p:sp>
      <p:sp>
        <p:nvSpPr>
          <p:cNvPr id="5" name="Footer Placeholder 4">
            <a:extLst>
              <a:ext uri="{FF2B5EF4-FFF2-40B4-BE49-F238E27FC236}">
                <a16:creationId xmlns:a16="http://schemas.microsoft.com/office/drawing/2014/main" id="{680E538B-2706-4EDA-9E4E-76E8EB64D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741EF-FBB7-4A54-B3F9-A1A1E1FCA4E3}"/>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305227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2453B-6EF6-42FA-88CA-8285034F5A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D0F57E-46FE-4C21-9AB2-BC11695BD0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0D9C8B-FF04-4E96-851A-16BED401445B}"/>
              </a:ext>
            </a:extLst>
          </p:cNvPr>
          <p:cNvSpPr>
            <a:spLocks noGrp="1"/>
          </p:cNvSpPr>
          <p:nvPr>
            <p:ph type="dt" sz="half" idx="10"/>
          </p:nvPr>
        </p:nvSpPr>
        <p:spPr/>
        <p:txBody>
          <a:bodyPr/>
          <a:lstStyle/>
          <a:p>
            <a:fld id="{ED504127-29F8-4C01-A356-53179DE966B4}" type="datetime1">
              <a:rPr lang="en-US" smtClean="0"/>
              <a:t>11/18/2022</a:t>
            </a:fld>
            <a:endParaRPr lang="en-US"/>
          </a:p>
        </p:txBody>
      </p:sp>
      <p:sp>
        <p:nvSpPr>
          <p:cNvPr id="5" name="Footer Placeholder 4">
            <a:extLst>
              <a:ext uri="{FF2B5EF4-FFF2-40B4-BE49-F238E27FC236}">
                <a16:creationId xmlns:a16="http://schemas.microsoft.com/office/drawing/2014/main" id="{6F516FC0-7C19-4D5E-8EDD-263197354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CF4AE-5EF0-45AF-8FEC-7D342A9D3E39}"/>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3890285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E79D-D8B9-4764-BA18-ED6A682A40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BECB9-3C24-4E18-B056-DD81F27969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17BFDC-C444-4733-9487-DCCF67BD6D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1EB34-397F-4BF8-BA08-10B36D0CBBD3}"/>
              </a:ext>
            </a:extLst>
          </p:cNvPr>
          <p:cNvSpPr>
            <a:spLocks noGrp="1"/>
          </p:cNvSpPr>
          <p:nvPr>
            <p:ph type="dt" sz="half" idx="10"/>
          </p:nvPr>
        </p:nvSpPr>
        <p:spPr/>
        <p:txBody>
          <a:bodyPr/>
          <a:lstStyle/>
          <a:p>
            <a:fld id="{841962A6-509A-42D3-B897-57A4AD36E0C7}" type="datetime1">
              <a:rPr lang="en-US" smtClean="0"/>
              <a:t>11/18/2022</a:t>
            </a:fld>
            <a:endParaRPr lang="en-US"/>
          </a:p>
        </p:txBody>
      </p:sp>
      <p:sp>
        <p:nvSpPr>
          <p:cNvPr id="6" name="Footer Placeholder 5">
            <a:extLst>
              <a:ext uri="{FF2B5EF4-FFF2-40B4-BE49-F238E27FC236}">
                <a16:creationId xmlns:a16="http://schemas.microsoft.com/office/drawing/2014/main" id="{7250E589-1196-44B9-B852-3AC7EA6AE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7D17EA-089C-43C6-A1C9-3458C7ABF7E2}"/>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209548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59C0-DAA2-4819-BD19-F6FA6B05E7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6EE5B0-ABD3-4B89-8AAD-471082528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1E4A5-E0E8-4655-96B0-4931B37803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5A156E-C2CC-4E47-81EA-163C64FF2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CBE8CD-EE45-4820-8D7E-5E980F3FDA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D061B8-D937-4F2F-8A1A-968BB754A8A4}"/>
              </a:ext>
            </a:extLst>
          </p:cNvPr>
          <p:cNvSpPr>
            <a:spLocks noGrp="1"/>
          </p:cNvSpPr>
          <p:nvPr>
            <p:ph type="dt" sz="half" idx="10"/>
          </p:nvPr>
        </p:nvSpPr>
        <p:spPr/>
        <p:txBody>
          <a:bodyPr/>
          <a:lstStyle/>
          <a:p>
            <a:fld id="{ADC4A159-D1BB-4B93-ADA4-62004E0A427D}" type="datetime1">
              <a:rPr lang="en-US" smtClean="0"/>
              <a:t>11/18/2022</a:t>
            </a:fld>
            <a:endParaRPr lang="en-US"/>
          </a:p>
        </p:txBody>
      </p:sp>
      <p:sp>
        <p:nvSpPr>
          <p:cNvPr id="8" name="Footer Placeholder 7">
            <a:extLst>
              <a:ext uri="{FF2B5EF4-FFF2-40B4-BE49-F238E27FC236}">
                <a16:creationId xmlns:a16="http://schemas.microsoft.com/office/drawing/2014/main" id="{AFCF1214-6827-4A15-9F53-79B569356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60B6F6-2A13-4E2D-B10A-ADC6A0B1887F}"/>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65185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FE48-3ACC-49D2-89E1-86281D96B8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6CAEBA-BEA5-48C5-B852-B6B8754B0204}"/>
              </a:ext>
            </a:extLst>
          </p:cNvPr>
          <p:cNvSpPr>
            <a:spLocks noGrp="1"/>
          </p:cNvSpPr>
          <p:nvPr>
            <p:ph type="dt" sz="half" idx="10"/>
          </p:nvPr>
        </p:nvSpPr>
        <p:spPr/>
        <p:txBody>
          <a:bodyPr/>
          <a:lstStyle/>
          <a:p>
            <a:fld id="{58BCB481-3C0B-4118-9D8F-3DEC521BF646}" type="datetime1">
              <a:rPr lang="en-US" smtClean="0"/>
              <a:t>11/18/2022</a:t>
            </a:fld>
            <a:endParaRPr lang="en-US"/>
          </a:p>
        </p:txBody>
      </p:sp>
      <p:sp>
        <p:nvSpPr>
          <p:cNvPr id="4" name="Footer Placeholder 3">
            <a:extLst>
              <a:ext uri="{FF2B5EF4-FFF2-40B4-BE49-F238E27FC236}">
                <a16:creationId xmlns:a16="http://schemas.microsoft.com/office/drawing/2014/main" id="{AA1CFD49-7050-445E-91B7-D411559308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ABF691-B54E-4FB1-AAAC-EFC058FFF95C}"/>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108902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144979-C543-4A64-8EA0-C389858CC2E6}"/>
              </a:ext>
            </a:extLst>
          </p:cNvPr>
          <p:cNvSpPr>
            <a:spLocks noGrp="1"/>
          </p:cNvSpPr>
          <p:nvPr>
            <p:ph type="dt" sz="half" idx="10"/>
          </p:nvPr>
        </p:nvSpPr>
        <p:spPr/>
        <p:txBody>
          <a:bodyPr/>
          <a:lstStyle/>
          <a:p>
            <a:fld id="{A4A9B829-92C4-42DF-8F5A-5FCF33FAE616}" type="datetime1">
              <a:rPr lang="en-US" smtClean="0"/>
              <a:t>11/18/2022</a:t>
            </a:fld>
            <a:endParaRPr lang="en-US"/>
          </a:p>
        </p:txBody>
      </p:sp>
      <p:sp>
        <p:nvSpPr>
          <p:cNvPr id="3" name="Footer Placeholder 2">
            <a:extLst>
              <a:ext uri="{FF2B5EF4-FFF2-40B4-BE49-F238E27FC236}">
                <a16:creationId xmlns:a16="http://schemas.microsoft.com/office/drawing/2014/main" id="{FF2E9349-AFCD-407B-9272-16D9C2BADD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EE472C-A3AC-479A-BEFC-1578C79468E5}"/>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3178830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580FE-A2F5-4613-A72F-C851764A4B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627AF1-8FCB-4139-9BE8-CBABAA33C3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F159FB-4216-4DF0-9F1E-4673D8765C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3DD3F9-4D44-4E6D-9D1C-4955C20ACF4E}"/>
              </a:ext>
            </a:extLst>
          </p:cNvPr>
          <p:cNvSpPr>
            <a:spLocks noGrp="1"/>
          </p:cNvSpPr>
          <p:nvPr>
            <p:ph type="dt" sz="half" idx="10"/>
          </p:nvPr>
        </p:nvSpPr>
        <p:spPr/>
        <p:txBody>
          <a:bodyPr/>
          <a:lstStyle/>
          <a:p>
            <a:fld id="{53DCB7AB-E54E-44AE-896F-C0C57A9AFF28}" type="datetime1">
              <a:rPr lang="en-US" smtClean="0"/>
              <a:t>11/18/2022</a:t>
            </a:fld>
            <a:endParaRPr lang="en-US"/>
          </a:p>
        </p:txBody>
      </p:sp>
      <p:sp>
        <p:nvSpPr>
          <p:cNvPr id="6" name="Footer Placeholder 5">
            <a:extLst>
              <a:ext uri="{FF2B5EF4-FFF2-40B4-BE49-F238E27FC236}">
                <a16:creationId xmlns:a16="http://schemas.microsoft.com/office/drawing/2014/main" id="{E0E826FC-4252-4594-BFDB-F9D64DDA0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7CBF6-CD42-49E1-9EF5-522AFD51D753}"/>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58871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750B-D8CE-46CE-BD34-1DEABC0CB0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64CDCC-309B-4B53-8AA9-3C461BA422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BF70F6-F54A-4145-91AD-C29EB0920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FF359-D130-4DC1-82CA-10D94ECA9CF7}"/>
              </a:ext>
            </a:extLst>
          </p:cNvPr>
          <p:cNvSpPr>
            <a:spLocks noGrp="1"/>
          </p:cNvSpPr>
          <p:nvPr>
            <p:ph type="dt" sz="half" idx="10"/>
          </p:nvPr>
        </p:nvSpPr>
        <p:spPr/>
        <p:txBody>
          <a:bodyPr/>
          <a:lstStyle/>
          <a:p>
            <a:fld id="{5195A7DA-5C38-4E4B-9686-1E5EF6BCE0DE}" type="datetime1">
              <a:rPr lang="en-US" smtClean="0"/>
              <a:t>11/18/2022</a:t>
            </a:fld>
            <a:endParaRPr lang="en-US"/>
          </a:p>
        </p:txBody>
      </p:sp>
      <p:sp>
        <p:nvSpPr>
          <p:cNvPr id="6" name="Footer Placeholder 5">
            <a:extLst>
              <a:ext uri="{FF2B5EF4-FFF2-40B4-BE49-F238E27FC236}">
                <a16:creationId xmlns:a16="http://schemas.microsoft.com/office/drawing/2014/main" id="{65216CCA-9C2E-4365-B95C-ABDA26259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42A18A-B472-42A6-B48D-1FF4DC07EADF}"/>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2495073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ACE12B-1983-466D-9408-ECC5A4152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48FEFC-84CC-4959-944F-719B502CC5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B9604-544C-4E89-BC4C-C7CDE07FF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0BFB25-C452-417A-920E-7C411E772B4F}" type="datetime1">
              <a:rPr lang="en-US" smtClean="0"/>
              <a:t>11/18/2022</a:t>
            </a:fld>
            <a:endParaRPr lang="en-US"/>
          </a:p>
        </p:txBody>
      </p:sp>
      <p:sp>
        <p:nvSpPr>
          <p:cNvPr id="5" name="Footer Placeholder 4">
            <a:extLst>
              <a:ext uri="{FF2B5EF4-FFF2-40B4-BE49-F238E27FC236}">
                <a16:creationId xmlns:a16="http://schemas.microsoft.com/office/drawing/2014/main" id="{DC8FF15F-902B-45E3-8812-BF11D64360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BDD52F-9D6E-4453-A845-373488C053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276CF-1790-4670-AD23-77154D912434}" type="slidenum">
              <a:rPr lang="en-US" smtClean="0"/>
              <a:t>‹#›</a:t>
            </a:fld>
            <a:endParaRPr lang="en-US"/>
          </a:p>
        </p:txBody>
      </p:sp>
    </p:spTree>
    <p:extLst>
      <p:ext uri="{BB962C8B-B14F-4D97-AF65-F5344CB8AC3E}">
        <p14:creationId xmlns:p14="http://schemas.microsoft.com/office/powerpoint/2010/main" val="1740679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4.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epitemnein-epitomic.blogspot.com/2011/11/comfort-o-comfort-my-people.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wm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globalawareness101.org/2016_08_01_archive.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6252-259B-46D9-8245-75520549319E}"/>
              </a:ext>
            </a:extLst>
          </p:cNvPr>
          <p:cNvSpPr>
            <a:spLocks noGrp="1"/>
          </p:cNvSpPr>
          <p:nvPr>
            <p:ph type="title"/>
          </p:nvPr>
        </p:nvSpPr>
        <p:spPr>
          <a:xfrm>
            <a:off x="399403" y="177652"/>
            <a:ext cx="9255585" cy="833757"/>
          </a:xfrm>
          <a:noFill/>
        </p:spPr>
        <p:txBody>
          <a:bodyPr>
            <a:normAutofit fontScale="90000"/>
          </a:bodyPr>
          <a:lstStyle/>
          <a:p>
            <a:r>
              <a:rPr lang="en-US" b="1" dirty="0">
                <a:latin typeface="+mn-lt"/>
              </a:rPr>
              <a:t>Kislev 5783                                         </a:t>
            </a:r>
            <a:r>
              <a:rPr lang="en-US" sz="1800" b="1" dirty="0">
                <a:latin typeface="+mn-lt"/>
              </a:rPr>
              <a:t>Nov 25-Dec 24</a:t>
            </a:r>
            <a:endParaRPr lang="en-US" b="1" dirty="0">
              <a:latin typeface="+mn-lt"/>
            </a:endParaRPr>
          </a:p>
        </p:txBody>
      </p:sp>
      <p:sp>
        <p:nvSpPr>
          <p:cNvPr id="3" name="Content Placeholder 2">
            <a:extLst>
              <a:ext uri="{FF2B5EF4-FFF2-40B4-BE49-F238E27FC236}">
                <a16:creationId xmlns:a16="http://schemas.microsoft.com/office/drawing/2014/main" id="{EC3F2AB5-5324-4E48-9E04-EF1774BF5A4C}"/>
              </a:ext>
            </a:extLst>
          </p:cNvPr>
          <p:cNvSpPr>
            <a:spLocks noGrp="1"/>
          </p:cNvSpPr>
          <p:nvPr>
            <p:ph idx="1"/>
          </p:nvPr>
        </p:nvSpPr>
        <p:spPr>
          <a:xfrm>
            <a:off x="399403" y="925684"/>
            <a:ext cx="11087747" cy="5846592"/>
          </a:xfrm>
          <a:noFill/>
        </p:spPr>
        <p:txBody>
          <a:bodyPr>
            <a:normAutofit fontScale="62500" lnSpcReduction="20000"/>
          </a:bodyPr>
          <a:lstStyle/>
          <a:p>
            <a:pPr marL="0" indent="0">
              <a:lnSpc>
                <a:spcPct val="120000"/>
              </a:lnSpc>
              <a:spcBef>
                <a:spcPts val="0"/>
              </a:spcBef>
              <a:buNone/>
            </a:pPr>
            <a:r>
              <a:rPr lang="en-US" sz="2000" b="1" dirty="0">
                <a:latin typeface="Arial" panose="020B0604020202020204" pitchFamily="34" charset="0"/>
                <a:cs typeface="Arial" panose="020B0604020202020204" pitchFamily="34" charset="0"/>
              </a:rPr>
              <a:t>Physical Year Month: 3 = </a:t>
            </a:r>
            <a:r>
              <a:rPr lang="en-US" sz="2000" dirty="0">
                <a:latin typeface="Arial" panose="020B0604020202020204" pitchFamily="34" charset="0"/>
                <a:cs typeface="Arial" panose="020B0604020202020204" pitchFamily="34" charset="0"/>
              </a:rPr>
              <a:t>Camel, Provision, Lifted Up, Divine fullness, Trinity</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Spiritual Year Month: 9 = </a:t>
            </a:r>
            <a:r>
              <a:rPr lang="en-US" sz="2000" dirty="0">
                <a:latin typeface="Arial" panose="020B0604020202020204" pitchFamily="34" charset="0"/>
                <a:cs typeface="Arial" panose="020B0604020202020204" pitchFamily="34" charset="0"/>
              </a:rPr>
              <a:t>Choice of Life or Death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		   Chanukah Begins- Feast of Dedication (Feast of Lights)</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Fall Season </a:t>
            </a:r>
            <a:r>
              <a:rPr lang="en-US" sz="2000" dirty="0">
                <a:latin typeface="Arial" panose="020B0604020202020204" pitchFamily="34" charset="0"/>
                <a:cs typeface="Arial" panose="020B0604020202020204" pitchFamily="34" charset="0"/>
              </a:rPr>
              <a:t>– Season of Repentance</a:t>
            </a:r>
          </a:p>
          <a:p>
            <a:pPr marL="0" indent="0">
              <a:lnSpc>
                <a:spcPct val="120000"/>
              </a:lnSpc>
              <a:spcBef>
                <a:spcPts val="0"/>
              </a:spcBef>
              <a:buNone/>
            </a:pPr>
            <a:endParaRPr lang="en-US" sz="2000"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Monthly theme: </a:t>
            </a:r>
            <a:r>
              <a:rPr lang="en-US" sz="2000" dirty="0">
                <a:latin typeface="Arial" panose="020B0604020202020204" pitchFamily="34" charset="0"/>
                <a:cs typeface="Arial" panose="020B0604020202020204" pitchFamily="34" charset="0"/>
              </a:rPr>
              <a:t>Security/Hope,  Trust, and Restful sleep. </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Hebrew Tribe:  </a:t>
            </a:r>
            <a:r>
              <a:rPr lang="en-US" sz="2000" dirty="0">
                <a:latin typeface="Arial" panose="020B0604020202020204" pitchFamily="34" charset="0"/>
                <a:cs typeface="Arial" panose="020B0604020202020204" pitchFamily="34" charset="0"/>
              </a:rPr>
              <a:t>Benjamin (Identity change: Named by mother Rachel for her pain; renamed by father “Son of my right hand”).   Peaceful, but strong, warriors.</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Hebrew letter- Samekh</a:t>
            </a:r>
            <a:r>
              <a:rPr lang="en-US" sz="2000" dirty="0">
                <a:latin typeface="Arial" panose="020B0604020202020204" pitchFamily="34" charset="0"/>
                <a:cs typeface="Arial" panose="020B0604020202020204" pitchFamily="34" charset="0"/>
              </a:rPr>
              <a:t>…Value= 60  Priestly blessing. Letter looks like a circle--</a:t>
            </a:r>
            <a:r>
              <a:rPr lang="en-US" sz="2000" u="sng" dirty="0">
                <a:latin typeface="Arial" panose="020B0604020202020204" pitchFamily="34" charset="0"/>
                <a:cs typeface="Arial" panose="020B0604020202020204" pitchFamily="34" charset="0"/>
              </a:rPr>
              <a:t>To trust</a:t>
            </a:r>
            <a:r>
              <a:rPr lang="en-US" sz="2000" dirty="0">
                <a:latin typeface="Arial" panose="020B0604020202020204" pitchFamily="34" charset="0"/>
                <a:cs typeface="Arial" panose="020B0604020202020204" pitchFamily="34" charset="0"/>
              </a:rPr>
              <a:t>, support; to come full circle.</a:t>
            </a:r>
            <a:endParaRPr lang="en-US" sz="2000" i="1"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2000"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Characteristics</a:t>
            </a:r>
            <a:r>
              <a:rPr lang="en-US" sz="2000" dirty="0">
                <a:latin typeface="Arial" panose="020B0604020202020204" pitchFamily="34" charset="0"/>
                <a:cs typeface="Arial" panose="020B0604020202020204" pitchFamily="34" charset="0"/>
              </a:rPr>
              <a:t>—</a:t>
            </a:r>
          </a:p>
          <a:p>
            <a:pPr>
              <a:lnSpc>
                <a:spcPct val="120000"/>
              </a:lnSpc>
              <a:spcBef>
                <a:spcPts val="0"/>
              </a:spcBef>
            </a:pPr>
            <a:r>
              <a:rPr lang="en-US" sz="2000" dirty="0">
                <a:latin typeface="Arial" panose="020B0604020202020204" pitchFamily="34" charset="0"/>
                <a:cs typeface="Arial" panose="020B0604020202020204" pitchFamily="34" charset="0"/>
              </a:rPr>
              <a:t>Second chances at missed opportunities.</a:t>
            </a:r>
          </a:p>
          <a:p>
            <a:pPr>
              <a:lnSpc>
                <a:spcPct val="120000"/>
              </a:lnSpc>
              <a:spcBef>
                <a:spcPts val="0"/>
              </a:spcBef>
            </a:pPr>
            <a:r>
              <a:rPr lang="en-US" sz="2000" dirty="0">
                <a:latin typeface="Arial" panose="020B0604020202020204" pitchFamily="34" charset="0"/>
                <a:cs typeface="Arial" panose="020B0604020202020204" pitchFamily="34" charset="0"/>
              </a:rPr>
              <a:t>Also, a lattice– to lean upon, uphold, prop.  As lattices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   support grapevines in a vineyard.</a:t>
            </a:r>
          </a:p>
          <a:p>
            <a:pPr>
              <a:lnSpc>
                <a:spcPct val="120000"/>
              </a:lnSpc>
              <a:spcBef>
                <a:spcPts val="0"/>
              </a:spcBef>
            </a:pPr>
            <a:r>
              <a:rPr lang="en-US" sz="2000" dirty="0">
                <a:latin typeface="Arial" panose="020B0604020202020204" pitchFamily="34" charset="0"/>
                <a:cs typeface="Arial" panose="020B0604020202020204" pitchFamily="34" charset="0"/>
              </a:rPr>
              <a:t>Month of hope; month of dreams</a:t>
            </a:r>
          </a:p>
          <a:p>
            <a:pPr>
              <a:lnSpc>
                <a:spcPct val="120000"/>
              </a:lnSpc>
              <a:spcBef>
                <a:spcPts val="0"/>
              </a:spcBef>
            </a:pPr>
            <a:r>
              <a:rPr lang="en-US" sz="2000" dirty="0">
                <a:latin typeface="Arial" panose="020B0604020202020204" pitchFamily="34" charset="0"/>
                <a:cs typeface="Arial" panose="020B0604020202020204" pitchFamily="34" charset="0"/>
              </a:rPr>
              <a:t>Month to watch Israel (and to watch over Israel)</a:t>
            </a:r>
          </a:p>
          <a:p>
            <a:pPr>
              <a:lnSpc>
                <a:spcPct val="120000"/>
              </a:lnSpc>
              <a:spcBef>
                <a:spcPts val="0"/>
              </a:spcBef>
            </a:pPr>
            <a:r>
              <a:rPr lang="en-US" sz="2000" dirty="0">
                <a:latin typeface="Arial" panose="020B0604020202020204" pitchFamily="34" charset="0"/>
                <a:cs typeface="Arial" panose="020B0604020202020204" pitchFamily="34" charset="0"/>
              </a:rPr>
              <a:t>Shortest (darkest) day of the year—shine your light brighter.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   Celebration of the lights (Chanukah) the light of His Mercies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   never goes out. His mercies reign in the midst of destruction.</a:t>
            </a:r>
          </a:p>
          <a:p>
            <a:pPr marL="0" indent="0">
              <a:lnSpc>
                <a:spcPct val="120000"/>
              </a:lnSpc>
              <a:spcBef>
                <a:spcPts val="0"/>
              </a:spcBef>
              <a:buNone/>
            </a:pPr>
            <a:endParaRPr lang="en-US" sz="2000"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Constellation</a:t>
            </a:r>
            <a:r>
              <a:rPr lang="en-US" sz="2000" dirty="0">
                <a:latin typeface="Arial" panose="020B0604020202020204" pitchFamily="34" charset="0"/>
                <a:cs typeface="Arial" panose="020B0604020202020204" pitchFamily="34" charset="0"/>
              </a:rPr>
              <a:t> – SAGITARIUS, the Archer (Shoot straight, move</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quickly, cut your losses and move on) Pull bow back with the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strong arm of the Lord.  Dress in spiritual armor and stand strong.</a:t>
            </a:r>
          </a:p>
          <a:p>
            <a:pPr marL="0" indent="0">
              <a:lnSpc>
                <a:spcPct val="120000"/>
              </a:lnSpc>
              <a:spcBef>
                <a:spcPts val="0"/>
              </a:spcBef>
              <a:buNone/>
            </a:pPr>
            <a:endParaRPr lang="en-US" sz="20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Action</a:t>
            </a:r>
            <a:r>
              <a:rPr lang="en-US" sz="2000" dirty="0">
                <a:latin typeface="Arial" panose="020B0604020202020204" pitchFamily="34" charset="0"/>
                <a:cs typeface="Arial" panose="020B0604020202020204" pitchFamily="34" charset="0"/>
              </a:rPr>
              <a:t> - Sleeping (and Dreaming)</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Body part</a:t>
            </a:r>
            <a:r>
              <a:rPr lang="en-US" sz="2000" dirty="0">
                <a:latin typeface="Arial" panose="020B0604020202020204" pitchFamily="34" charset="0"/>
                <a:cs typeface="Arial" panose="020B0604020202020204" pitchFamily="34" charset="0"/>
              </a:rPr>
              <a:t>- Stomach</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Colors/Gemstone</a:t>
            </a:r>
            <a:r>
              <a:rPr lang="en-US" sz="2000" dirty="0">
                <a:latin typeface="Arial" panose="020B0604020202020204" pitchFamily="34" charset="0"/>
                <a:cs typeface="Arial" panose="020B0604020202020204" pitchFamily="34" charset="0"/>
              </a:rPr>
              <a:t>:  Multicolored or Rainbow colored  (Opal)</a:t>
            </a:r>
          </a:p>
        </p:txBody>
      </p:sp>
      <p:sp>
        <p:nvSpPr>
          <p:cNvPr id="4" name="TextBox 3">
            <a:extLst>
              <a:ext uri="{FF2B5EF4-FFF2-40B4-BE49-F238E27FC236}">
                <a16:creationId xmlns:a16="http://schemas.microsoft.com/office/drawing/2014/main" id="{E3274563-3396-4C7A-B5FC-865794DEF769}"/>
              </a:ext>
            </a:extLst>
          </p:cNvPr>
          <p:cNvSpPr txBox="1"/>
          <p:nvPr/>
        </p:nvSpPr>
        <p:spPr>
          <a:xfrm>
            <a:off x="8322135" y="6550223"/>
            <a:ext cx="2930825" cy="307777"/>
          </a:xfrm>
          <a:prstGeom prst="rect">
            <a:avLst/>
          </a:prstGeom>
          <a:noFill/>
        </p:spPr>
        <p:txBody>
          <a:bodyPr wrap="square">
            <a:spAutoFit/>
          </a:bodyPr>
          <a:lstStyle/>
          <a:p>
            <a:r>
              <a:rPr lang="en-US" sz="1400" b="1" dirty="0">
                <a:solidFill>
                  <a:srgbClr val="0000FF"/>
                </a:solidFill>
              </a:rPr>
              <a:t>https://www.christinevales.com/</a:t>
            </a:r>
          </a:p>
        </p:txBody>
      </p:sp>
      <p:graphicFrame>
        <p:nvGraphicFramePr>
          <p:cNvPr id="6" name="Object 5">
            <a:extLst>
              <a:ext uri="{FF2B5EF4-FFF2-40B4-BE49-F238E27FC236}">
                <a16:creationId xmlns:a16="http://schemas.microsoft.com/office/drawing/2014/main" id="{B7C0D101-C759-47F1-84DC-3AEAA4916A75}"/>
              </a:ext>
            </a:extLst>
          </p:cNvPr>
          <p:cNvGraphicFramePr>
            <a:graphicFrameLocks noChangeAspect="1"/>
          </p:cNvGraphicFramePr>
          <p:nvPr/>
        </p:nvGraphicFramePr>
        <p:xfrm>
          <a:off x="6819900" y="2752208"/>
          <a:ext cx="5229225" cy="3685570"/>
        </p:xfrm>
        <a:graphic>
          <a:graphicData uri="http://schemas.openxmlformats.org/presentationml/2006/ole">
            <mc:AlternateContent xmlns:mc="http://schemas.openxmlformats.org/markup-compatibility/2006">
              <mc:Choice xmlns:v="urn:schemas-microsoft-com:vml" Requires="v">
                <p:oleObj name="Bitmap Image" r:id="rId3" imgW="6743880" imgH="4753080" progId="Paint.Picture.1">
                  <p:embed/>
                </p:oleObj>
              </mc:Choice>
              <mc:Fallback>
                <p:oleObj name="Bitmap Image" r:id="rId3" imgW="6743880" imgH="4753080" progId="Paint.Picture.1">
                  <p:embed/>
                  <p:pic>
                    <p:nvPicPr>
                      <p:cNvPr id="6" name="Object 5">
                        <a:extLst>
                          <a:ext uri="{FF2B5EF4-FFF2-40B4-BE49-F238E27FC236}">
                            <a16:creationId xmlns:a16="http://schemas.microsoft.com/office/drawing/2014/main" id="{B7C0D101-C759-47F1-84DC-3AEAA4916A75}"/>
                          </a:ext>
                        </a:extLst>
                      </p:cNvPr>
                      <p:cNvPicPr/>
                      <p:nvPr/>
                    </p:nvPicPr>
                    <p:blipFill>
                      <a:blip r:embed="rId4"/>
                      <a:stretch>
                        <a:fillRect/>
                      </a:stretch>
                    </p:blipFill>
                    <p:spPr>
                      <a:xfrm>
                        <a:off x="6819900" y="2752208"/>
                        <a:ext cx="5229225" cy="368557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B0A1478E-4746-418D-A663-8C3A1BE538D6}"/>
              </a:ext>
            </a:extLst>
          </p:cNvPr>
          <p:cNvPicPr>
            <a:picLocks noChangeAspect="1"/>
          </p:cNvPicPr>
          <p:nvPr/>
        </p:nvPicPr>
        <p:blipFill>
          <a:blip r:embed="rId5"/>
          <a:stretch>
            <a:fillRect/>
          </a:stretch>
        </p:blipFill>
        <p:spPr>
          <a:xfrm>
            <a:off x="9487210" y="380036"/>
            <a:ext cx="1900504" cy="1524482"/>
          </a:xfrm>
          <a:prstGeom prst="rect">
            <a:avLst/>
          </a:prstGeom>
        </p:spPr>
      </p:pic>
      <p:sp>
        <p:nvSpPr>
          <p:cNvPr id="5" name="Slide Number Placeholder 4">
            <a:extLst>
              <a:ext uri="{FF2B5EF4-FFF2-40B4-BE49-F238E27FC236}">
                <a16:creationId xmlns:a16="http://schemas.microsoft.com/office/drawing/2014/main" id="{6AD119F7-5EFF-445D-9A56-92207BCD68FD}"/>
              </a:ext>
            </a:extLst>
          </p:cNvPr>
          <p:cNvSpPr>
            <a:spLocks noGrp="1"/>
          </p:cNvSpPr>
          <p:nvPr>
            <p:ph type="sldNum" sz="quarter" idx="12"/>
          </p:nvPr>
        </p:nvSpPr>
        <p:spPr/>
        <p:txBody>
          <a:bodyPr/>
          <a:lstStyle/>
          <a:p>
            <a:fld id="{D50276CF-1790-4670-AD23-77154D912434}" type="slidenum">
              <a:rPr lang="en-US" smtClean="0"/>
              <a:t>1</a:t>
            </a:fld>
            <a:endParaRPr lang="en-US"/>
          </a:p>
        </p:txBody>
      </p:sp>
    </p:spTree>
    <p:extLst>
      <p:ext uri="{BB962C8B-B14F-4D97-AF65-F5344CB8AC3E}">
        <p14:creationId xmlns:p14="http://schemas.microsoft.com/office/powerpoint/2010/main" val="2599918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D8365B-D9A1-F314-9AA2-D50D95F5E6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276CF-1790-4670-AD23-77154D9124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DNA Wallpapers - Wallpaper Cave">
            <a:extLst>
              <a:ext uri="{FF2B5EF4-FFF2-40B4-BE49-F238E27FC236}">
                <a16:creationId xmlns:a16="http://schemas.microsoft.com/office/drawing/2014/main" id="{B8B631C6-252C-FEF5-EB3C-29F492DBC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26679D79-02DF-598C-BDCD-9444EA5902AE}"/>
              </a:ext>
            </a:extLst>
          </p:cNvPr>
          <p:cNvGraphicFramePr>
            <a:graphicFrameLocks noChangeAspect="1"/>
          </p:cNvGraphicFramePr>
          <p:nvPr/>
        </p:nvGraphicFramePr>
        <p:xfrm>
          <a:off x="182563" y="1072153"/>
          <a:ext cx="5782808" cy="2620282"/>
        </p:xfrm>
        <a:graphic>
          <a:graphicData uri="http://schemas.openxmlformats.org/presentationml/2006/ole">
            <mc:AlternateContent xmlns:mc="http://schemas.openxmlformats.org/markup-compatibility/2006">
              <mc:Choice xmlns:v="urn:schemas-microsoft-com:vml" Requires="v">
                <p:oleObj name="Bitmap Image" r:id="rId3" imgW="7143840" imgH="2867040" progId="PBrush">
                  <p:embed/>
                </p:oleObj>
              </mc:Choice>
              <mc:Fallback>
                <p:oleObj name="Bitmap Image" r:id="rId3" imgW="7143840" imgH="2867040" progId="PBrush">
                  <p:embed/>
                  <p:pic>
                    <p:nvPicPr>
                      <p:cNvPr id="3" name="Object 2">
                        <a:extLst>
                          <a:ext uri="{FF2B5EF4-FFF2-40B4-BE49-F238E27FC236}">
                            <a16:creationId xmlns:a16="http://schemas.microsoft.com/office/drawing/2014/main" id="{26679D79-02DF-598C-BDCD-9444EA5902AE}"/>
                          </a:ext>
                        </a:extLst>
                      </p:cNvPr>
                      <p:cNvPicPr/>
                      <p:nvPr/>
                    </p:nvPicPr>
                    <p:blipFill>
                      <a:blip r:embed="rId4"/>
                      <a:stretch>
                        <a:fillRect/>
                      </a:stretch>
                    </p:blipFill>
                    <p:spPr>
                      <a:xfrm>
                        <a:off x="182563" y="1072153"/>
                        <a:ext cx="5782808" cy="2620282"/>
                      </a:xfrm>
                      <a:prstGeom prst="rect">
                        <a:avLst/>
                      </a:prstGeom>
                    </p:spPr>
                  </p:pic>
                </p:oleObj>
              </mc:Fallback>
            </mc:AlternateContent>
          </a:graphicData>
        </a:graphic>
      </p:graphicFrame>
    </p:spTree>
    <p:extLst>
      <p:ext uri="{BB962C8B-B14F-4D97-AF65-F5344CB8AC3E}">
        <p14:creationId xmlns:p14="http://schemas.microsoft.com/office/powerpoint/2010/main" val="3370418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77438F-F497-47D7-AE2C-BFF5B9899E00}"/>
              </a:ext>
            </a:extLst>
          </p:cNvPr>
          <p:cNvSpPr>
            <a:spLocks noGrp="1"/>
          </p:cNvSpPr>
          <p:nvPr>
            <p:ph type="title"/>
          </p:nvPr>
        </p:nvSpPr>
        <p:spPr>
          <a:xfrm>
            <a:off x="589902" y="329609"/>
            <a:ext cx="10471298" cy="589638"/>
          </a:xfrm>
        </p:spPr>
        <p:txBody>
          <a:bodyPr>
            <a:normAutofit fontScale="90000"/>
          </a:bodyPr>
          <a:lstStyle/>
          <a:p>
            <a:r>
              <a:rPr lang="en-US" b="1" dirty="0">
                <a:latin typeface="Arial" panose="020B0604020202020204" pitchFamily="34" charset="0"/>
                <a:cs typeface="Arial" panose="020B0604020202020204" pitchFamily="34" charset="0"/>
              </a:rPr>
              <a:t>We Surrender, Lord </a:t>
            </a:r>
          </a:p>
        </p:txBody>
      </p:sp>
      <p:sp>
        <p:nvSpPr>
          <p:cNvPr id="2" name="Slide Number Placeholder 1">
            <a:extLst>
              <a:ext uri="{FF2B5EF4-FFF2-40B4-BE49-F238E27FC236}">
                <a16:creationId xmlns:a16="http://schemas.microsoft.com/office/drawing/2014/main" id="{FAEFFC23-3758-463A-B022-5DBB008E7E37}"/>
              </a:ext>
            </a:extLst>
          </p:cNvPr>
          <p:cNvSpPr>
            <a:spLocks noGrp="1"/>
          </p:cNvSpPr>
          <p:nvPr>
            <p:ph type="sldNum" sz="quarter" idx="12"/>
          </p:nvPr>
        </p:nvSpPr>
        <p:spPr/>
        <p:txBody>
          <a:bodyPr/>
          <a:lstStyle/>
          <a:p>
            <a:fld id="{D50276CF-1790-4670-AD23-77154D912434}" type="slidenum">
              <a:rPr lang="en-US" smtClean="0"/>
              <a:t>11</a:t>
            </a:fld>
            <a:endParaRPr lang="en-US"/>
          </a:p>
        </p:txBody>
      </p:sp>
      <p:sp>
        <p:nvSpPr>
          <p:cNvPr id="5" name="TextBox 4">
            <a:extLst>
              <a:ext uri="{FF2B5EF4-FFF2-40B4-BE49-F238E27FC236}">
                <a16:creationId xmlns:a16="http://schemas.microsoft.com/office/drawing/2014/main" id="{720F657A-FEC6-4B02-A600-EC24714C41E5}"/>
              </a:ext>
            </a:extLst>
          </p:cNvPr>
          <p:cNvSpPr txBox="1"/>
          <p:nvPr/>
        </p:nvSpPr>
        <p:spPr>
          <a:xfrm>
            <a:off x="3759200" y="941562"/>
            <a:ext cx="7943272" cy="5632311"/>
          </a:xfrm>
          <a:prstGeom prst="rect">
            <a:avLst/>
          </a:prstGeom>
          <a:noFill/>
        </p:spPr>
        <p:txBody>
          <a:bodyPr wrap="square">
            <a:spAutoFit/>
          </a:bodyPr>
          <a:lstStyle/>
          <a:p>
            <a:pPr marL="342900" indent="-342900">
              <a:buFont typeface="+mj-lt"/>
              <a:buAutoNum type="arabicPeriod"/>
              <a:tabLst>
                <a:tab pos="4460875" algn="l"/>
              </a:tabLst>
            </a:pPr>
            <a:r>
              <a:rPr lang="en-US" sz="1800" dirty="0">
                <a:latin typeface="Arial" panose="020B0604020202020204" pitchFamily="34" charset="0"/>
                <a:cs typeface="Arial" panose="020B0604020202020204" pitchFamily="34" charset="0"/>
              </a:rPr>
              <a:t>Here we are, Lord. We trust that You have incredible plans for us. </a:t>
            </a:r>
            <a:r>
              <a:rPr lang="en-US" dirty="0">
                <a:latin typeface="Arial" panose="020B0604020202020204" pitchFamily="34" charset="0"/>
                <a:cs typeface="Arial" panose="020B0604020202020204" pitchFamily="34" charset="0"/>
              </a:rPr>
              <a:t>Tonight we surrender our whole being into Your care. We surrender life, plans and whole self- body, soul and spirit- to You. </a:t>
            </a:r>
          </a:p>
          <a:p>
            <a:pPr marL="342900" indent="-342900">
              <a:buFont typeface="+mj-lt"/>
              <a:buAutoNum type="arabicPeriod"/>
              <a:tabLst>
                <a:tab pos="4460875" algn="l"/>
              </a:tabLst>
            </a:pPr>
            <a:r>
              <a:rPr lang="en-US" sz="1800" dirty="0">
                <a:latin typeface="Arial" panose="020B0604020202020204" pitchFamily="34" charset="0"/>
                <a:cs typeface="Arial" panose="020B0604020202020204" pitchFamily="34" charset="0"/>
              </a:rPr>
              <a:t>We make ourselves 100% available to You </a:t>
            </a:r>
            <a:r>
              <a:rPr lang="en-US" dirty="0">
                <a:latin typeface="Arial" panose="020B0604020202020204" pitchFamily="34" charset="0"/>
                <a:cs typeface="Arial" panose="020B0604020202020204" pitchFamily="34" charset="0"/>
              </a:rPr>
              <a:t>tonight and always. Transform us. Transform our lives. Everything is on the table. Take what You want to take and give what You want to give. </a:t>
            </a:r>
          </a:p>
          <a:p>
            <a:pPr marL="342900" indent="-342900">
              <a:buFont typeface="+mj-lt"/>
              <a:buAutoNum type="arabicPeriod"/>
              <a:tabLst>
                <a:tab pos="4460875" algn="l"/>
              </a:tabLst>
            </a:pPr>
            <a:r>
              <a:rPr lang="en-US" sz="1800" dirty="0">
                <a:latin typeface="Arial" panose="020B0604020202020204" pitchFamily="34" charset="0"/>
                <a:cs typeface="Arial" panose="020B0604020202020204" pitchFamily="34" charset="0"/>
              </a:rPr>
              <a:t>Transform us into the people You created us to be so that we might live the lives You envisioned for us at the beginning of time. We are 100% available to You. </a:t>
            </a:r>
          </a:p>
          <a:p>
            <a:pPr marL="342900" indent="-342900">
              <a:buFont typeface="+mj-lt"/>
              <a:buAutoNum type="arabicPeriod"/>
              <a:tabLst>
                <a:tab pos="4460875" algn="l"/>
              </a:tabLst>
            </a:pPr>
            <a:r>
              <a:rPr lang="en-US" sz="1800" dirty="0">
                <a:latin typeface="Arial" panose="020B0604020202020204" pitchFamily="34" charset="0"/>
                <a:cs typeface="Arial" panose="020B0604020202020204" pitchFamily="34" charset="0"/>
              </a:rPr>
              <a:t>We hold nothing back. There is nothing we want to hold onto unless it pleases You and serves Your purposes. We trust Your love, Your plans and Your timing. We are 100% available to You. </a:t>
            </a:r>
          </a:p>
          <a:p>
            <a:pPr marL="342900" indent="-342900">
              <a:buFont typeface="+mj-lt"/>
              <a:buAutoNum type="arabicPeriod"/>
              <a:tabLst>
                <a:tab pos="4460875" algn="l"/>
              </a:tabLst>
            </a:pPr>
            <a:r>
              <a:rPr lang="en-US" sz="1800" dirty="0">
                <a:latin typeface="Arial" panose="020B0604020202020204" pitchFamily="34" charset="0"/>
                <a:cs typeface="Arial" panose="020B0604020202020204" pitchFamily="34" charset="0"/>
              </a:rPr>
              <a:t>Lead us, challenge us, encourage us and open our eyes to all Your amazing possibilities. Show us what You want each of us to do this </a:t>
            </a:r>
            <a:r>
              <a:rPr lang="en-US" dirty="0">
                <a:latin typeface="Arial" panose="020B0604020202020204" pitchFamily="34" charset="0"/>
                <a:cs typeface="Arial" panose="020B0604020202020204" pitchFamily="34" charset="0"/>
              </a:rPr>
              <a:t>evening and tomorrow. </a:t>
            </a:r>
            <a:r>
              <a:rPr lang="en-US" sz="1800" dirty="0">
                <a:latin typeface="Arial" panose="020B0604020202020204" pitchFamily="34" charset="0"/>
                <a:cs typeface="Arial" panose="020B0604020202020204" pitchFamily="34" charset="0"/>
              </a:rPr>
              <a:t>We are 100% available to You and, Jesus, we claim Your favor, Your protection and Your presence as we go through </a:t>
            </a:r>
            <a:r>
              <a:rPr lang="en-US" dirty="0">
                <a:latin typeface="Arial" panose="020B0604020202020204" pitchFamily="34" charset="0"/>
                <a:cs typeface="Arial" panose="020B0604020202020204" pitchFamily="34" charset="0"/>
              </a:rPr>
              <a:t>tonight and tomorrow.</a:t>
            </a:r>
          </a:p>
          <a:p>
            <a:pPr marL="342900" indent="-342900">
              <a:buFont typeface="+mj-lt"/>
              <a:buAutoNum type="arabicPeriod"/>
              <a:tabLst>
                <a:tab pos="4460875" algn="l"/>
              </a:tabLst>
            </a:pPr>
            <a:r>
              <a:rPr lang="en-US" dirty="0">
                <a:latin typeface="Arial" panose="020B0604020202020204" pitchFamily="34" charset="0"/>
                <a:cs typeface="Arial" panose="020B0604020202020204" pitchFamily="34" charset="0"/>
              </a:rPr>
              <a:t>We know that apart from You we can do nothing. But with joy we proclaim that nothing can ever separate us from You. Thank You, God!  Amen</a:t>
            </a:r>
          </a:p>
        </p:txBody>
      </p:sp>
      <p:graphicFrame>
        <p:nvGraphicFramePr>
          <p:cNvPr id="4" name="Object 3">
            <a:extLst>
              <a:ext uri="{FF2B5EF4-FFF2-40B4-BE49-F238E27FC236}">
                <a16:creationId xmlns:a16="http://schemas.microsoft.com/office/drawing/2014/main" id="{7844737F-911D-B0D8-90CE-9D9E8F823A43}"/>
              </a:ext>
            </a:extLst>
          </p:cNvPr>
          <p:cNvGraphicFramePr>
            <a:graphicFrameLocks noChangeAspect="1"/>
          </p:cNvGraphicFramePr>
          <p:nvPr/>
        </p:nvGraphicFramePr>
        <p:xfrm>
          <a:off x="213302" y="1123517"/>
          <a:ext cx="3412417" cy="5646737"/>
        </p:xfrm>
        <a:graphic>
          <a:graphicData uri="http://schemas.openxmlformats.org/presentationml/2006/ole">
            <mc:AlternateContent xmlns:mc="http://schemas.openxmlformats.org/markup-compatibility/2006">
              <mc:Choice xmlns:v="urn:schemas-microsoft-com:vml" Requires="v">
                <p:oleObj name="Bitmap Image" r:id="rId3" imgW="3599773" imgH="5957529" progId="Paint.Picture">
                  <p:embed/>
                </p:oleObj>
              </mc:Choice>
              <mc:Fallback>
                <p:oleObj name="Bitmap Image" r:id="rId3" imgW="3599773" imgH="5957529" progId="Paint.Picture">
                  <p:embed/>
                  <p:pic>
                    <p:nvPicPr>
                      <p:cNvPr id="4" name="Object 3">
                        <a:extLst>
                          <a:ext uri="{FF2B5EF4-FFF2-40B4-BE49-F238E27FC236}">
                            <a16:creationId xmlns:a16="http://schemas.microsoft.com/office/drawing/2014/main" id="{7844737F-911D-B0D8-90CE-9D9E8F823A43}"/>
                          </a:ext>
                        </a:extLst>
                      </p:cNvPr>
                      <p:cNvPicPr/>
                      <p:nvPr/>
                    </p:nvPicPr>
                    <p:blipFill>
                      <a:blip r:embed="rId4"/>
                      <a:stretch>
                        <a:fillRect/>
                      </a:stretch>
                    </p:blipFill>
                    <p:spPr>
                      <a:xfrm>
                        <a:off x="213302" y="1123517"/>
                        <a:ext cx="3412417" cy="5646737"/>
                      </a:xfrm>
                      <a:prstGeom prst="rect">
                        <a:avLst/>
                      </a:prstGeom>
                    </p:spPr>
                  </p:pic>
                </p:oleObj>
              </mc:Fallback>
            </mc:AlternateContent>
          </a:graphicData>
        </a:graphic>
      </p:graphicFrame>
    </p:spTree>
    <p:extLst>
      <p:ext uri="{BB962C8B-B14F-4D97-AF65-F5344CB8AC3E}">
        <p14:creationId xmlns:p14="http://schemas.microsoft.com/office/powerpoint/2010/main" val="332738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0222D-AF36-404A-BBD8-0913F02B5747}"/>
              </a:ext>
            </a:extLst>
          </p:cNvPr>
          <p:cNvSpPr>
            <a:spLocks noGrp="1"/>
          </p:cNvSpPr>
          <p:nvPr>
            <p:ph type="title"/>
          </p:nvPr>
        </p:nvSpPr>
        <p:spPr>
          <a:xfrm>
            <a:off x="704475" y="-84406"/>
            <a:ext cx="10353762" cy="1257300"/>
          </a:xfrm>
        </p:spPr>
        <p:txBody>
          <a:bodyPr>
            <a:normAutofit/>
          </a:bodyPr>
          <a:lstStyle/>
          <a:p>
            <a:r>
              <a:rPr lang="en-US" sz="3600" b="1" dirty="0">
                <a:effectLst/>
                <a:latin typeface="Arial" panose="020B0604020202020204" pitchFamily="34" charset="0"/>
                <a:cs typeface="Arial" panose="020B0604020202020204" pitchFamily="34" charset="0"/>
              </a:rPr>
              <a:t>The LORICA (Alexander’s Breastplate Prayer)</a:t>
            </a:r>
            <a:endParaRPr lang="en-US"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7B84948-6D15-4131-9EDF-21170DD06A81}"/>
              </a:ext>
            </a:extLst>
          </p:cNvPr>
          <p:cNvSpPr>
            <a:spLocks noGrp="1"/>
          </p:cNvSpPr>
          <p:nvPr>
            <p:ph idx="1"/>
          </p:nvPr>
        </p:nvSpPr>
        <p:spPr>
          <a:xfrm>
            <a:off x="444045" y="1039251"/>
            <a:ext cx="5556706" cy="5506515"/>
          </a:xfrm>
        </p:spPr>
        <p:txBody>
          <a:bodyPr>
            <a:normAutofit/>
          </a:bodyPr>
          <a:lstStyle/>
          <a:p>
            <a:pPr marL="342900" marR="0" indent="-342900">
              <a:lnSpc>
                <a:spcPct val="107000"/>
              </a:lnSpc>
              <a:spcBef>
                <a:spcPts val="0"/>
              </a:spcBef>
              <a:spcAft>
                <a:spcPts val="800"/>
              </a:spcAft>
              <a:buFont typeface="+mj-lt"/>
              <a:buAutoNum type="arabicPeriod"/>
            </a:pPr>
            <a:r>
              <a:rPr lang="en-US" sz="1800" i="0" dirty="0">
                <a:solidFill>
                  <a:srgbClr val="333333"/>
                </a:solidFill>
                <a:effectLst/>
                <a:latin typeface="Arial" panose="020B0604020202020204" pitchFamily="34" charset="0"/>
                <a:cs typeface="Arial" panose="020B0604020202020204" pitchFamily="34" charset="0"/>
              </a:rPr>
              <a:t>On the face of the earth His equal was not born, Three persons of God, one gentle Son</a:t>
            </a:r>
            <a:r>
              <a:rPr lang="en-US" sz="1800" dirty="0">
                <a:latin typeface="Arial" panose="020B0604020202020204" pitchFamily="34" charset="0"/>
                <a:cs typeface="Arial" panose="020B0604020202020204" pitchFamily="34" charset="0"/>
              </a:rPr>
              <a:t> i</a:t>
            </a:r>
            <a:r>
              <a:rPr lang="en-US" sz="1800" i="0" dirty="0">
                <a:solidFill>
                  <a:srgbClr val="333333"/>
                </a:solidFill>
                <a:effectLst/>
                <a:latin typeface="Arial" panose="020B0604020202020204" pitchFamily="34" charset="0"/>
                <a:cs typeface="Arial" panose="020B0604020202020204" pitchFamily="34" charset="0"/>
              </a:rPr>
              <a:t>n the glorious Trinity. Son of the Godhead, Son of the Manhood,</a:t>
            </a:r>
            <a:r>
              <a:rPr lang="en-US" sz="1800" dirty="0">
                <a:latin typeface="Arial" panose="020B0604020202020204" pitchFamily="34" charset="0"/>
                <a:cs typeface="Arial" panose="020B0604020202020204" pitchFamily="34" charset="0"/>
              </a:rPr>
              <a:t> </a:t>
            </a:r>
            <a:r>
              <a:rPr lang="en-US" sz="1800" i="0" dirty="0">
                <a:solidFill>
                  <a:srgbClr val="333333"/>
                </a:solidFill>
                <a:effectLst/>
                <a:latin typeface="Arial" panose="020B0604020202020204" pitchFamily="34" charset="0"/>
                <a:cs typeface="Arial" panose="020B0604020202020204" pitchFamily="34" charset="0"/>
              </a:rPr>
              <a:t>one wonderful Son. Son of God, a fortress, Son of the blessed Mary, Son, Servant, Lord.</a:t>
            </a:r>
          </a:p>
          <a:p>
            <a:pPr marL="342900" marR="0" indent="-342900">
              <a:lnSpc>
                <a:spcPct val="107000"/>
              </a:lnSpc>
              <a:spcBef>
                <a:spcPts val="0"/>
              </a:spcBef>
              <a:spcAft>
                <a:spcPts val="800"/>
              </a:spcAft>
              <a:buFont typeface="+mj-lt"/>
              <a:buAutoNum type="arabicPeriod"/>
            </a:pPr>
            <a:r>
              <a:rPr lang="en-US" sz="1800" i="0" dirty="0">
                <a:solidFill>
                  <a:srgbClr val="333333"/>
                </a:solidFill>
                <a:effectLst/>
                <a:latin typeface="Arial" panose="020B0604020202020204" pitchFamily="34" charset="0"/>
                <a:cs typeface="Arial" panose="020B0604020202020204" pitchFamily="34" charset="0"/>
              </a:rPr>
              <a:t>Great His destiny, great God supreme,</a:t>
            </a:r>
            <a:r>
              <a:rPr lang="en-US" sz="1800" dirty="0">
                <a:latin typeface="Arial" panose="020B0604020202020204" pitchFamily="34" charset="0"/>
                <a:cs typeface="Arial" panose="020B0604020202020204" pitchFamily="34" charset="0"/>
              </a:rPr>
              <a:t> i</a:t>
            </a:r>
            <a:r>
              <a:rPr lang="en-US" sz="1800" i="0" dirty="0">
                <a:solidFill>
                  <a:srgbClr val="333333"/>
                </a:solidFill>
                <a:effectLst/>
                <a:latin typeface="Arial" panose="020B0604020202020204" pitchFamily="34" charset="0"/>
                <a:cs typeface="Arial" panose="020B0604020202020204" pitchFamily="34" charset="0"/>
              </a:rPr>
              <a:t>n heavenly glory. Of the race of Adam and Abraham,</a:t>
            </a:r>
            <a:r>
              <a:rPr lang="en-US" sz="1800" dirty="0">
                <a:latin typeface="Arial" panose="020B0604020202020204" pitchFamily="34" charset="0"/>
                <a:cs typeface="Arial" panose="020B0604020202020204" pitchFamily="34" charset="0"/>
              </a:rPr>
              <a:t> a</a:t>
            </a:r>
            <a:r>
              <a:rPr lang="en-US" sz="1800" i="0" dirty="0">
                <a:solidFill>
                  <a:srgbClr val="333333"/>
                </a:solidFill>
                <a:effectLst/>
                <a:latin typeface="Arial" panose="020B0604020202020204" pitchFamily="34" charset="0"/>
                <a:cs typeface="Arial" panose="020B0604020202020204" pitchFamily="34" charset="0"/>
              </a:rPr>
              <a:t>nd of the line of David, the eloquent psalmist, was He born.</a:t>
            </a:r>
          </a:p>
          <a:p>
            <a:pPr marL="342900" marR="0" indent="-342900">
              <a:lnSpc>
                <a:spcPct val="107000"/>
              </a:lnSpc>
              <a:spcBef>
                <a:spcPts val="0"/>
              </a:spcBef>
              <a:spcAft>
                <a:spcPts val="800"/>
              </a:spcAft>
              <a:buFont typeface="+mj-lt"/>
              <a:buAutoNum type="arabicPeriod"/>
            </a:pPr>
            <a:r>
              <a:rPr lang="en-US" sz="1800" i="0" dirty="0">
                <a:solidFill>
                  <a:srgbClr val="333333"/>
                </a:solidFill>
                <a:effectLst/>
                <a:latin typeface="Arial" panose="020B0604020202020204" pitchFamily="34" charset="0"/>
                <a:cs typeface="Arial" panose="020B0604020202020204" pitchFamily="34" charset="0"/>
              </a:rPr>
              <a:t>By a word He healed the blind and deaf</a:t>
            </a:r>
            <a:r>
              <a:rPr lang="en-US" sz="1800" dirty="0">
                <a:latin typeface="Arial" panose="020B0604020202020204" pitchFamily="34" charset="0"/>
                <a:cs typeface="Arial" panose="020B0604020202020204" pitchFamily="34" charset="0"/>
              </a:rPr>
              <a:t> f</a:t>
            </a:r>
            <a:r>
              <a:rPr lang="en-US" sz="1800" i="0" dirty="0">
                <a:solidFill>
                  <a:srgbClr val="333333"/>
                </a:solidFill>
                <a:effectLst/>
                <a:latin typeface="Arial" panose="020B0604020202020204" pitchFamily="34" charset="0"/>
                <a:cs typeface="Arial" panose="020B0604020202020204" pitchFamily="34" charset="0"/>
              </a:rPr>
              <a:t>rom every ailment; the gluttonous, vain, iniquitous, vile, perverse, all to rise toward the Trinity by their redemption.</a:t>
            </a:r>
          </a:p>
          <a:p>
            <a:pPr marL="342900" marR="0" indent="-342900">
              <a:lnSpc>
                <a:spcPct val="107000"/>
              </a:lnSpc>
              <a:spcBef>
                <a:spcPts val="0"/>
              </a:spcBef>
              <a:buFont typeface="+mj-lt"/>
              <a:buAutoNum type="arabicPeriod"/>
            </a:pPr>
            <a:r>
              <a:rPr lang="en-US" sz="1800" i="0" dirty="0">
                <a:solidFill>
                  <a:srgbClr val="333333"/>
                </a:solidFill>
                <a:effectLst/>
                <a:latin typeface="Arial" panose="020B0604020202020204" pitchFamily="34" charset="0"/>
                <a:cs typeface="Arial" panose="020B0604020202020204" pitchFamily="34" charset="0"/>
              </a:rPr>
              <a:t>The Cross of Christ is our shining breastplate against every ailment.</a:t>
            </a:r>
            <a:r>
              <a:rPr lang="en-US" sz="1800" dirty="0">
                <a:latin typeface="Arial" panose="020B0604020202020204" pitchFamily="34" charset="0"/>
                <a:cs typeface="Arial" panose="020B0604020202020204" pitchFamily="34" charset="0"/>
              </a:rPr>
              <a:t> </a:t>
            </a:r>
            <a:r>
              <a:rPr lang="en-US" sz="1800" i="0" dirty="0">
                <a:solidFill>
                  <a:srgbClr val="333333"/>
                </a:solidFill>
                <a:effectLst/>
                <a:latin typeface="Arial" panose="020B0604020202020204" pitchFamily="34" charset="0"/>
                <a:cs typeface="Arial" panose="020B0604020202020204" pitchFamily="34" charset="0"/>
              </a:rPr>
              <a:t>Against every hardship may it certainly be our city of refuge.</a:t>
            </a:r>
            <a:endParaRPr lang="en-US" sz="1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35BB2AE-40A3-4F1A-B582-4DC8BB9C7C8F}"/>
              </a:ext>
            </a:extLst>
          </p:cNvPr>
          <p:cNvPicPr>
            <a:picLocks noChangeAspect="1"/>
          </p:cNvPicPr>
          <p:nvPr/>
        </p:nvPicPr>
        <p:blipFill>
          <a:blip r:embed="rId3"/>
          <a:stretch>
            <a:fillRect/>
          </a:stretch>
        </p:blipFill>
        <p:spPr>
          <a:xfrm>
            <a:off x="6479540" y="1781175"/>
            <a:ext cx="5557520" cy="3693042"/>
          </a:xfrm>
          <a:prstGeom prst="rect">
            <a:avLst/>
          </a:prstGeom>
        </p:spPr>
      </p:pic>
      <p:sp>
        <p:nvSpPr>
          <p:cNvPr id="5" name="Slide Number Placeholder 4">
            <a:extLst>
              <a:ext uri="{FF2B5EF4-FFF2-40B4-BE49-F238E27FC236}">
                <a16:creationId xmlns:a16="http://schemas.microsoft.com/office/drawing/2014/main" id="{66EBC89D-081E-4F58-B24F-F31BCEED99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276CF-1790-4670-AD23-77154D9124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626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DF2E4C-756A-46AA-883D-F94DEC4F44C1}"/>
              </a:ext>
            </a:extLst>
          </p:cNvPr>
          <p:cNvSpPr>
            <a:spLocks noGrp="1"/>
          </p:cNvSpPr>
          <p:nvPr>
            <p:ph type="sldNum" sz="quarter" idx="12"/>
          </p:nvPr>
        </p:nvSpPr>
        <p:spPr/>
        <p:txBody>
          <a:bodyPr/>
          <a:lstStyle/>
          <a:p>
            <a:fld id="{D50276CF-1790-4670-AD23-77154D912434}" type="slidenum">
              <a:rPr lang="en-US" smtClean="0"/>
              <a:t>13</a:t>
            </a:fld>
            <a:endParaRPr lang="en-US"/>
          </a:p>
        </p:txBody>
      </p:sp>
      <p:pic>
        <p:nvPicPr>
          <p:cNvPr id="4" name="Picture 3">
            <a:extLst>
              <a:ext uri="{FF2B5EF4-FFF2-40B4-BE49-F238E27FC236}">
                <a16:creationId xmlns:a16="http://schemas.microsoft.com/office/drawing/2014/main" id="{298AC214-0764-4381-9874-865403904A23}"/>
              </a:ext>
            </a:extLst>
          </p:cNvPr>
          <p:cNvPicPr>
            <a:picLocks noChangeAspect="1"/>
          </p:cNvPicPr>
          <p:nvPr/>
        </p:nvPicPr>
        <p:blipFill>
          <a:blip r:embed="rId2"/>
          <a:stretch>
            <a:fillRect/>
          </a:stretch>
        </p:blipFill>
        <p:spPr>
          <a:xfrm>
            <a:off x="0" y="-28136"/>
            <a:ext cx="12192000" cy="6886136"/>
          </a:xfrm>
          <a:prstGeom prst="rect">
            <a:avLst/>
          </a:prstGeom>
        </p:spPr>
      </p:pic>
      <p:pic>
        <p:nvPicPr>
          <p:cNvPr id="6" name="Picture 5">
            <a:extLst>
              <a:ext uri="{FF2B5EF4-FFF2-40B4-BE49-F238E27FC236}">
                <a16:creationId xmlns:a16="http://schemas.microsoft.com/office/drawing/2014/main" id="{B4373C1B-6868-4B51-8E09-4F5DEEED3654}"/>
              </a:ext>
            </a:extLst>
          </p:cNvPr>
          <p:cNvPicPr>
            <a:picLocks noChangeAspect="1"/>
          </p:cNvPicPr>
          <p:nvPr/>
        </p:nvPicPr>
        <p:blipFill>
          <a:blip r:embed="rId3"/>
          <a:stretch>
            <a:fillRect/>
          </a:stretch>
        </p:blipFill>
        <p:spPr>
          <a:xfrm>
            <a:off x="410949" y="2717974"/>
            <a:ext cx="3261302" cy="2892376"/>
          </a:xfrm>
          <a:prstGeom prst="rect">
            <a:avLst/>
          </a:prstGeom>
        </p:spPr>
      </p:pic>
      <p:pic>
        <p:nvPicPr>
          <p:cNvPr id="8" name="Picture 7">
            <a:extLst>
              <a:ext uri="{FF2B5EF4-FFF2-40B4-BE49-F238E27FC236}">
                <a16:creationId xmlns:a16="http://schemas.microsoft.com/office/drawing/2014/main" id="{62E25E04-B081-4FE2-8D81-263C09E756CD}"/>
              </a:ext>
            </a:extLst>
          </p:cNvPr>
          <p:cNvPicPr>
            <a:picLocks noChangeAspect="1"/>
          </p:cNvPicPr>
          <p:nvPr/>
        </p:nvPicPr>
        <p:blipFill>
          <a:blip r:embed="rId4"/>
          <a:stretch>
            <a:fillRect/>
          </a:stretch>
        </p:blipFill>
        <p:spPr>
          <a:xfrm>
            <a:off x="7945856" y="2726331"/>
            <a:ext cx="3292859" cy="2892376"/>
          </a:xfrm>
          <a:prstGeom prst="rect">
            <a:avLst/>
          </a:prstGeom>
        </p:spPr>
      </p:pic>
      <p:pic>
        <p:nvPicPr>
          <p:cNvPr id="10" name="Picture 9">
            <a:extLst>
              <a:ext uri="{FF2B5EF4-FFF2-40B4-BE49-F238E27FC236}">
                <a16:creationId xmlns:a16="http://schemas.microsoft.com/office/drawing/2014/main" id="{9AAAF938-2A4D-42AC-939C-FDD78C38187C}"/>
              </a:ext>
            </a:extLst>
          </p:cNvPr>
          <p:cNvPicPr>
            <a:picLocks noChangeAspect="1"/>
          </p:cNvPicPr>
          <p:nvPr/>
        </p:nvPicPr>
        <p:blipFill>
          <a:blip r:embed="rId5"/>
          <a:stretch>
            <a:fillRect/>
          </a:stretch>
        </p:blipFill>
        <p:spPr>
          <a:xfrm>
            <a:off x="4073165" y="2708473"/>
            <a:ext cx="3292858" cy="2888735"/>
          </a:xfrm>
          <a:prstGeom prst="rect">
            <a:avLst/>
          </a:prstGeom>
        </p:spPr>
      </p:pic>
      <p:sp>
        <p:nvSpPr>
          <p:cNvPr id="11" name="TextBox 10">
            <a:extLst>
              <a:ext uri="{FF2B5EF4-FFF2-40B4-BE49-F238E27FC236}">
                <a16:creationId xmlns:a16="http://schemas.microsoft.com/office/drawing/2014/main" id="{7E89B2FB-B359-4FA9-85A6-B18DD9FD15F5}"/>
              </a:ext>
            </a:extLst>
          </p:cNvPr>
          <p:cNvSpPr txBox="1"/>
          <p:nvPr/>
        </p:nvSpPr>
        <p:spPr>
          <a:xfrm flipH="1">
            <a:off x="2499842" y="623715"/>
            <a:ext cx="6336787"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NIGHTWATCH INTERCESSORY PRAYERS</a:t>
            </a:r>
          </a:p>
        </p:txBody>
      </p:sp>
    </p:spTree>
    <p:extLst>
      <p:ext uri="{BB962C8B-B14F-4D97-AF65-F5344CB8AC3E}">
        <p14:creationId xmlns:p14="http://schemas.microsoft.com/office/powerpoint/2010/main" val="1472080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3688A4-BE1D-4B10-9A87-4D20E5A74108}"/>
              </a:ext>
            </a:extLst>
          </p:cNvPr>
          <p:cNvPicPr>
            <a:picLocks noChangeAspect="1"/>
          </p:cNvPicPr>
          <p:nvPr/>
        </p:nvPicPr>
        <p:blipFill>
          <a:blip r:embed="rId3"/>
          <a:stretch>
            <a:fillRect/>
          </a:stretch>
        </p:blipFill>
        <p:spPr>
          <a:xfrm>
            <a:off x="539261" y="60780"/>
            <a:ext cx="11652739" cy="6633098"/>
          </a:xfrm>
          <a:prstGeom prst="rect">
            <a:avLst/>
          </a:prstGeom>
        </p:spPr>
      </p:pic>
      <p:sp>
        <p:nvSpPr>
          <p:cNvPr id="3" name="Slide Number Placeholder 2">
            <a:extLst>
              <a:ext uri="{FF2B5EF4-FFF2-40B4-BE49-F238E27FC236}">
                <a16:creationId xmlns:a16="http://schemas.microsoft.com/office/drawing/2014/main" id="{FF365411-BB12-41A5-8F50-050694E63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276CF-1790-4670-AD23-77154D9124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968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99DE-02E1-40D6-95C4-6533328CBF1E}"/>
              </a:ext>
            </a:extLst>
          </p:cNvPr>
          <p:cNvSpPr>
            <a:spLocks noGrp="1"/>
          </p:cNvSpPr>
          <p:nvPr>
            <p:ph type="title"/>
          </p:nvPr>
        </p:nvSpPr>
        <p:spPr>
          <a:xfrm>
            <a:off x="176719" y="121933"/>
            <a:ext cx="10515600" cy="781287"/>
          </a:xfrm>
        </p:spPr>
        <p:txBody>
          <a:bodyPr/>
          <a:lstStyle/>
          <a:p>
            <a:r>
              <a:rPr lang="en-US" b="1" dirty="0">
                <a:latin typeface="Arial" panose="020B0604020202020204" pitchFamily="34" charset="0"/>
                <a:cs typeface="Arial" panose="020B0604020202020204" pitchFamily="34" charset="0"/>
              </a:rPr>
              <a:t>We Pray for Intercessors </a:t>
            </a:r>
          </a:p>
        </p:txBody>
      </p:sp>
      <p:sp>
        <p:nvSpPr>
          <p:cNvPr id="3" name="Content Placeholder 2">
            <a:extLst>
              <a:ext uri="{FF2B5EF4-FFF2-40B4-BE49-F238E27FC236}">
                <a16:creationId xmlns:a16="http://schemas.microsoft.com/office/drawing/2014/main" id="{6CB01D11-15F6-4C1F-9149-4A23CFBA201F}"/>
              </a:ext>
            </a:extLst>
          </p:cNvPr>
          <p:cNvSpPr>
            <a:spLocks noGrp="1"/>
          </p:cNvSpPr>
          <p:nvPr>
            <p:ph idx="1"/>
          </p:nvPr>
        </p:nvSpPr>
        <p:spPr>
          <a:xfrm>
            <a:off x="4698459" y="856035"/>
            <a:ext cx="7101191" cy="6001966"/>
          </a:xfrm>
        </p:spPr>
        <p:txBody>
          <a:bodyPr>
            <a:normAutofit fontScale="85000" lnSpcReduction="10000"/>
          </a:bodyPr>
          <a:lstStyle/>
          <a:p>
            <a:pPr marL="342900" marR="0" indent="-342900">
              <a:lnSpc>
                <a:spcPct val="110000"/>
              </a:lnSpc>
              <a:spcBef>
                <a:spcPts val="0"/>
              </a:spcBef>
              <a:spcAft>
                <a:spcPts val="0"/>
              </a:spcAft>
              <a:buFont typeface="+mj-lt"/>
              <a:buAutoNum type="arabicPeriod"/>
            </a:pPr>
            <a:r>
              <a:rPr lang="en-US" sz="1800" dirty="0">
                <a:solidFill>
                  <a:srgbClr val="3A3A3A"/>
                </a:solidFill>
                <a:effectLst/>
                <a:latin typeface="Arial" panose="020B0604020202020204" pitchFamily="34" charset="0"/>
                <a:ea typeface="Times New Roman" panose="02020603050405020304" pitchFamily="18" charset="0"/>
                <a:cs typeface="Arial" panose="020B0604020202020204" pitchFamily="34" charset="0"/>
              </a:rPr>
              <a:t>Heavenly Father, we thank You for those who have devoted themselves to intercession for others. We pray that You will give all intercessors knowledge of Your will and that we will pray accordingly. Let us pray in confidence and power, knowing that because You are for us, nothing can be against us.</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342900" marR="0" indent="-342900">
              <a:lnSpc>
                <a:spcPct val="110000"/>
              </a:lnSpc>
              <a:spcBef>
                <a:spcPts val="0"/>
              </a:spcBef>
              <a:spcAft>
                <a:spcPts val="0"/>
              </a:spcAft>
              <a:buFont typeface="+mj-lt"/>
              <a:buAutoNum type="arabicPeriod"/>
            </a:pPr>
            <a:r>
              <a:rPr lang="en-US" sz="1800" dirty="0">
                <a:solidFill>
                  <a:srgbClr val="3A3A3A"/>
                </a:solidFill>
                <a:effectLst/>
                <a:latin typeface="Arial" panose="020B0604020202020204" pitchFamily="34" charset="0"/>
                <a:ea typeface="Times New Roman" panose="02020603050405020304" pitchFamily="18" charset="0"/>
                <a:cs typeface="Arial" panose="020B0604020202020204" pitchFamily="34" charset="0"/>
              </a:rPr>
              <a:t>Give spiritual wisdom, understanding and insight to guide our prayers. Flood our hearts with Your light. Bring every intercessor to a new understanding of hope, and a new revelation of Your incredibly great power for those who pray, believing. Make our prayers fruitful.</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342900" marR="0" indent="-342900">
              <a:lnSpc>
                <a:spcPct val="110000"/>
              </a:lnSpc>
              <a:spcBef>
                <a:spcPts val="0"/>
              </a:spcBef>
              <a:spcAft>
                <a:spcPts val="0"/>
              </a:spcAft>
              <a:buFont typeface="+mj-lt"/>
              <a:buAutoNum type="arabicPeriod"/>
            </a:pPr>
            <a:r>
              <a:rPr lang="en-US" sz="1800" dirty="0">
                <a:solidFill>
                  <a:srgbClr val="3A3A3A"/>
                </a:solidFill>
                <a:effectLst/>
                <a:latin typeface="Arial" panose="020B0604020202020204" pitchFamily="34" charset="0"/>
                <a:ea typeface="Times New Roman" panose="02020603050405020304" pitchFamily="18" charset="0"/>
                <a:cs typeface="Arial" panose="020B0604020202020204" pitchFamily="34" charset="0"/>
              </a:rPr>
              <a:t>Strengthen intercessors with all Your glorious power, and give them endurance in their ministry of prayer. Father, Creator of everything, we come boldly and confidently into Your presence. </a:t>
            </a:r>
            <a:endParaRPr lang="en-US" sz="1800" dirty="0">
              <a:solidFill>
                <a:srgbClr val="3A3A3A"/>
              </a:solidFill>
              <a:latin typeface="Arial" panose="020B0604020202020204" pitchFamily="34" charset="0"/>
              <a:ea typeface="Times New Roman" panose="02020603050405020304" pitchFamily="18" charset="0"/>
              <a:cs typeface="Arial" panose="020B0604020202020204" pitchFamily="34" charset="0"/>
            </a:endParaRPr>
          </a:p>
          <a:p>
            <a:pPr marL="342900" marR="0" indent="-342900">
              <a:lnSpc>
                <a:spcPct val="110000"/>
              </a:lnSpc>
              <a:spcBef>
                <a:spcPts val="0"/>
              </a:spcBef>
              <a:spcAft>
                <a:spcPts val="0"/>
              </a:spcAft>
              <a:buFont typeface="+mj-lt"/>
              <a:buAutoNum type="arabicPeriod"/>
            </a:pPr>
            <a:r>
              <a:rPr lang="en-US" sz="1800" dirty="0">
                <a:solidFill>
                  <a:srgbClr val="3A3A3A"/>
                </a:solidFill>
                <a:effectLst/>
                <a:latin typeface="Arial" panose="020B0604020202020204" pitchFamily="34" charset="0"/>
                <a:ea typeface="Times New Roman" panose="02020603050405020304" pitchFamily="18" charset="0"/>
                <a:cs typeface="Arial" panose="020B0604020202020204" pitchFamily="34" charset="0"/>
              </a:rPr>
              <a:t>Thank You, that from Your glorious and unlimited resources, You empower us with inner strength through Your Spirit. Holy Spirit, remind us always that Your power is greater than any earthly or demonic forces. Remind us that victory has already been paid for through Your atonement. </a:t>
            </a:r>
            <a:endParaRPr lang="en-US" sz="1800" dirty="0">
              <a:solidFill>
                <a:srgbClr val="3A3A3A"/>
              </a:solidFill>
              <a:latin typeface="Arial" panose="020B0604020202020204" pitchFamily="34" charset="0"/>
              <a:ea typeface="Times New Roman" panose="02020603050405020304" pitchFamily="18" charset="0"/>
              <a:cs typeface="Arial" panose="020B0604020202020204" pitchFamily="34" charset="0"/>
            </a:endParaRPr>
          </a:p>
          <a:p>
            <a:pPr marL="342900" marR="0" indent="-342900">
              <a:lnSpc>
                <a:spcPct val="110000"/>
              </a:lnSpc>
              <a:spcBef>
                <a:spcPts val="0"/>
              </a:spcBef>
              <a:spcAft>
                <a:spcPts val="0"/>
              </a:spcAft>
              <a:buFont typeface="+mj-lt"/>
              <a:buAutoNum type="arabicPeriod"/>
            </a:pPr>
            <a:r>
              <a:rPr lang="en-US" sz="1800" dirty="0">
                <a:solidFill>
                  <a:srgbClr val="3A3A3A"/>
                </a:solidFill>
                <a:effectLst/>
                <a:latin typeface="Arial" panose="020B0604020202020204" pitchFamily="34" charset="0"/>
                <a:ea typeface="Times New Roman" panose="02020603050405020304" pitchFamily="18" charset="0"/>
                <a:cs typeface="Arial" panose="020B0604020202020204" pitchFamily="34" charset="0"/>
              </a:rPr>
              <a:t>Bless Your vessels, Lord, and use Your Word in our mouths to pierce the darkness and destroy the works of the devil.</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3A3A3A"/>
                </a:solidFill>
                <a:effectLst/>
                <a:latin typeface="Arial" panose="020B0604020202020204" pitchFamily="34" charset="0"/>
                <a:ea typeface="Times New Roman" panose="02020603050405020304" pitchFamily="18" charset="0"/>
                <a:cs typeface="Arial" panose="020B0604020202020204" pitchFamily="34" charset="0"/>
              </a:rPr>
              <a:t>Protect all prayer warriors as they take up the weapons of spiritual warfare. Fill every one with joy and thankfulness for answered prayers.  As we fearlessly invade the adversary’s camp, let all intercessors go forth in the full armor of God, and may they be victorious in this war. May we be made complete with all the fullness of life and power that comes from You. </a:t>
            </a:r>
            <a:endParaRPr lang="en-US" sz="1800" dirty="0">
              <a:solidFill>
                <a:srgbClr val="3A3A3A"/>
              </a:solidFill>
              <a:latin typeface="Arial" panose="020B0604020202020204" pitchFamily="34" charset="0"/>
              <a:ea typeface="Times New Roman" panose="02020603050405020304" pitchFamily="18" charset="0"/>
              <a:cs typeface="Arial" panose="020B0604020202020204" pitchFamily="34" charset="0"/>
            </a:endParaRPr>
          </a:p>
          <a:p>
            <a:pPr marL="342900" marR="0" indent="-342900">
              <a:lnSpc>
                <a:spcPct val="110000"/>
              </a:lnSpc>
              <a:spcBef>
                <a:spcPts val="0"/>
              </a:spcBef>
              <a:spcAft>
                <a:spcPts val="0"/>
              </a:spcAft>
              <a:buFont typeface="+mj-lt"/>
              <a:buAutoNum type="arabicPeriod"/>
            </a:pPr>
            <a:r>
              <a:rPr lang="en-US" sz="1800" dirty="0">
                <a:solidFill>
                  <a:srgbClr val="3A3A3A"/>
                </a:solidFill>
                <a:effectLst/>
                <a:latin typeface="Arial" panose="020B0604020202020204" pitchFamily="34" charset="0"/>
                <a:ea typeface="Times New Roman" panose="02020603050405020304" pitchFamily="18" charset="0"/>
                <a:cs typeface="Arial" panose="020B0604020202020204" pitchFamily="34" charset="0"/>
              </a:rPr>
              <a:t>Give us servant hearts and through Your mighty power at work within each of us, may our prayers accomplish infinitely more for Your Kingdom than we might ask or think. Amen.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51243B39-7760-47F6-86BB-CD63E4C48EE3}"/>
              </a:ext>
            </a:extLst>
          </p:cNvPr>
          <p:cNvSpPr>
            <a:spLocks noGrp="1"/>
          </p:cNvSpPr>
          <p:nvPr>
            <p:ph type="sldNum" sz="quarter" idx="12"/>
          </p:nvPr>
        </p:nvSpPr>
        <p:spPr/>
        <p:txBody>
          <a:bodyPr/>
          <a:lstStyle/>
          <a:p>
            <a:fld id="{D50276CF-1790-4670-AD23-77154D912434}" type="slidenum">
              <a:rPr lang="en-US" smtClean="0"/>
              <a:t>15</a:t>
            </a:fld>
            <a:endParaRPr lang="en-US"/>
          </a:p>
        </p:txBody>
      </p:sp>
      <p:pic>
        <p:nvPicPr>
          <p:cNvPr id="1026" name="Picture 2">
            <a:extLst>
              <a:ext uri="{FF2B5EF4-FFF2-40B4-BE49-F238E27FC236}">
                <a16:creationId xmlns:a16="http://schemas.microsoft.com/office/drawing/2014/main" id="{F1581C67-970D-D1AB-B120-6D1A8C13A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05" y="885218"/>
            <a:ext cx="4348264" cy="597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44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F91E-1AE6-4CA4-8EB7-538CD6AAEE73}"/>
              </a:ext>
            </a:extLst>
          </p:cNvPr>
          <p:cNvSpPr>
            <a:spLocks noGrp="1"/>
          </p:cNvSpPr>
          <p:nvPr>
            <p:ph type="title"/>
          </p:nvPr>
        </p:nvSpPr>
        <p:spPr>
          <a:xfrm>
            <a:off x="278100" y="309388"/>
            <a:ext cx="6460020" cy="340659"/>
          </a:xfrm>
        </p:spPr>
        <p:txBody>
          <a:bodyPr>
            <a:noAutofit/>
          </a:bodyPr>
          <a:lstStyle/>
          <a:p>
            <a:r>
              <a:rPr lang="en-US" sz="3600" b="1" dirty="0">
                <a:latin typeface="Arial" panose="020B0604020202020204" pitchFamily="34" charset="0"/>
                <a:cs typeface="Arial" panose="020B0604020202020204" pitchFamily="34" charset="0"/>
              </a:rPr>
              <a:t>We Pray for Others</a:t>
            </a:r>
          </a:p>
        </p:txBody>
      </p:sp>
      <p:sp>
        <p:nvSpPr>
          <p:cNvPr id="3" name="Content Placeholder 2">
            <a:extLst>
              <a:ext uri="{FF2B5EF4-FFF2-40B4-BE49-F238E27FC236}">
                <a16:creationId xmlns:a16="http://schemas.microsoft.com/office/drawing/2014/main" id="{1ACB9E91-C21E-4FFE-9FCF-26A7D50E2E05}"/>
              </a:ext>
            </a:extLst>
          </p:cNvPr>
          <p:cNvSpPr>
            <a:spLocks noGrp="1"/>
          </p:cNvSpPr>
          <p:nvPr>
            <p:ph idx="1"/>
          </p:nvPr>
        </p:nvSpPr>
        <p:spPr>
          <a:xfrm>
            <a:off x="196201" y="1019620"/>
            <a:ext cx="6623819" cy="5838379"/>
          </a:xfrm>
        </p:spPr>
        <p:txBody>
          <a:bodyPr>
            <a:normAutofit fontScale="85000" lnSpcReduction="10000"/>
          </a:bodyPr>
          <a:lstStyle/>
          <a:p>
            <a:pPr marL="342900" marR="285750" indent="-342900">
              <a:lnSpc>
                <a:spcPct val="107000"/>
              </a:lnSpc>
              <a:spcBef>
                <a:spcPts val="0"/>
              </a:spcBef>
              <a:spcAft>
                <a:spcPts val="0"/>
              </a:spcAft>
              <a:buFont typeface="+mj-lt"/>
              <a:buAutoNum type="arabicPeriod"/>
            </a:pPr>
            <a:r>
              <a:rPr lang="en-US" sz="1800" dirty="0">
                <a:solidFill>
                  <a:srgbClr val="001320"/>
                </a:solidFill>
                <a:effectLst/>
                <a:latin typeface="Arial" panose="020B0604020202020204" pitchFamily="34" charset="0"/>
                <a:ea typeface="Times New Roman" panose="02020603050405020304" pitchFamily="18" charset="0"/>
                <a:cs typeface="Arial" panose="020B0604020202020204" pitchFamily="34" charset="0"/>
              </a:rPr>
              <a:t>Heavenly Father, </a:t>
            </a:r>
            <a:r>
              <a:rPr lang="en-US" sz="1800" dirty="0">
                <a:solidFill>
                  <a:srgbClr val="001320"/>
                </a:solidFill>
                <a:latin typeface="Arial" panose="020B0604020202020204" pitchFamily="34" charset="0"/>
                <a:ea typeface="Times New Roman" panose="02020603050405020304" pitchFamily="18" charset="0"/>
                <a:cs typeface="Arial" panose="020B0604020202020204" pitchFamily="34" charset="0"/>
              </a:rPr>
              <a:t>We lift up our brothers and sisters into Your presence. We know that You, in your love and awesome creative power, </a:t>
            </a:r>
            <a:r>
              <a:rPr lang="en-US" sz="1800" dirty="0">
                <a:solidFill>
                  <a:srgbClr val="001320"/>
                </a:solidFill>
                <a:effectLst/>
                <a:latin typeface="Arial" panose="020B0604020202020204" pitchFamily="34" charset="0"/>
                <a:ea typeface="Times New Roman" panose="02020603050405020304" pitchFamily="18" charset="0"/>
                <a:cs typeface="Arial" panose="020B0604020202020204" pitchFamily="34" charset="0"/>
              </a:rPr>
              <a:t>formed each and every one. You crafted their innermost parts and knit them together in their mothers’ wombs. </a:t>
            </a:r>
            <a:r>
              <a:rPr lang="en-US" sz="1800" u="sng" dirty="0">
                <a:solidFill>
                  <a:srgbClr val="001320"/>
                </a:solidFill>
                <a:effectLst/>
                <a:latin typeface="Arial" panose="020B0604020202020204" pitchFamily="34" charset="0"/>
                <a:ea typeface="Times New Roman" panose="02020603050405020304" pitchFamily="18" charset="0"/>
                <a:cs typeface="Arial" panose="020B0604020202020204" pitchFamily="34" charset="0"/>
              </a:rPr>
              <a:t>You can </a:t>
            </a:r>
            <a:r>
              <a:rPr lang="en-US" sz="1800" dirty="0">
                <a:solidFill>
                  <a:srgbClr val="001320"/>
                </a:solidFill>
                <a:effectLst/>
                <a:latin typeface="Arial" panose="020B0604020202020204" pitchFamily="34" charset="0"/>
                <a:ea typeface="Times New Roman" panose="02020603050405020304" pitchFamily="18" charset="0"/>
                <a:cs typeface="Arial" panose="020B0604020202020204" pitchFamily="34" charset="0"/>
              </a:rPr>
              <a:t>make them whole in soul and body and </a:t>
            </a:r>
            <a:r>
              <a:rPr lang="en-US" sz="1800" u="sng" dirty="0">
                <a:solidFill>
                  <a:srgbClr val="001320"/>
                </a:solidFill>
                <a:effectLst/>
                <a:latin typeface="Arial" panose="020B0604020202020204" pitchFamily="34" charset="0"/>
                <a:ea typeface="Times New Roman" panose="02020603050405020304" pitchFamily="18" charset="0"/>
                <a:cs typeface="Arial" panose="020B0604020202020204" pitchFamily="34" charset="0"/>
              </a:rPr>
              <a:t>You desire to </a:t>
            </a:r>
            <a:r>
              <a:rPr lang="en-US" sz="1800" dirty="0">
                <a:solidFill>
                  <a:srgbClr val="001320"/>
                </a:solidFill>
                <a:effectLst/>
                <a:latin typeface="Arial" panose="020B0604020202020204" pitchFamily="34" charset="0"/>
                <a:ea typeface="Times New Roman" panose="02020603050405020304" pitchFamily="18" charset="0"/>
                <a:cs typeface="Arial" panose="020B0604020202020204" pitchFamily="34" charset="0"/>
              </a:rPr>
              <a:t>do so.</a:t>
            </a:r>
          </a:p>
          <a:p>
            <a:pPr marL="342900" marR="285750" indent="-342900">
              <a:lnSpc>
                <a:spcPct val="107000"/>
              </a:lnSpc>
              <a:spcBef>
                <a:spcPts val="0"/>
              </a:spcBef>
              <a:spcAft>
                <a:spcPts val="0"/>
              </a:spcAft>
              <a:buFont typeface="+mj-lt"/>
              <a:buAutoNum type="arabicPeriod"/>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285750" indent="-342900">
              <a:lnSpc>
                <a:spcPct val="107000"/>
              </a:lnSpc>
              <a:spcBef>
                <a:spcPts val="0"/>
              </a:spcBef>
              <a:spcAft>
                <a:spcPts val="0"/>
              </a:spcAft>
              <a:buFont typeface="+mj-lt"/>
              <a:buAutoNum type="arabicPeriod"/>
            </a:pPr>
            <a:r>
              <a:rPr lang="en-US" sz="1800" dirty="0">
                <a:solidFill>
                  <a:srgbClr val="001320"/>
                </a:solidFill>
                <a:effectLst/>
                <a:latin typeface="Arial" panose="020B0604020202020204" pitchFamily="34" charset="0"/>
                <a:ea typeface="Times New Roman" panose="02020603050405020304" pitchFamily="18" charset="0"/>
                <a:cs typeface="Arial" panose="020B0604020202020204" pitchFamily="34" charset="0"/>
              </a:rPr>
              <a:t>We give thanks and praise to You, for fearfully and wonderfully making these precious ones.  Thank you now for healing every infirmity and restoring every mind and heart and body back to newness of life.</a:t>
            </a:r>
          </a:p>
          <a:p>
            <a:pPr marL="342900" marR="285750" indent="-342900">
              <a:lnSpc>
                <a:spcPct val="107000"/>
              </a:lnSpc>
              <a:spcBef>
                <a:spcPts val="0"/>
              </a:spcBef>
              <a:spcAft>
                <a:spcPts val="0"/>
              </a:spcAft>
              <a:buFont typeface="+mj-lt"/>
              <a:buAutoNum type="arabicPeriod"/>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285750" indent="-342900">
              <a:lnSpc>
                <a:spcPct val="107000"/>
              </a:lnSpc>
              <a:spcBef>
                <a:spcPts val="0"/>
              </a:spcBef>
              <a:spcAft>
                <a:spcPts val="0"/>
              </a:spcAft>
              <a:buFont typeface="+mj-lt"/>
              <a:buAutoNum type="arabicPeriod"/>
            </a:pPr>
            <a:r>
              <a:rPr lang="en-US" sz="1800" dirty="0">
                <a:solidFill>
                  <a:srgbClr val="001320"/>
                </a:solidFill>
                <a:effectLst/>
                <a:latin typeface="Arial" panose="020B0604020202020204" pitchFamily="34" charset="0"/>
                <a:ea typeface="Times New Roman" panose="02020603050405020304" pitchFamily="18" charset="0"/>
                <a:cs typeface="Arial" panose="020B0604020202020204" pitchFamily="34" charset="0"/>
              </a:rPr>
              <a:t>Wonderful are Your works! We know this so well. And wonderful is </a:t>
            </a:r>
            <a:r>
              <a:rPr lang="en-US" sz="1800" dirty="0">
                <a:solidFill>
                  <a:srgbClr val="001320"/>
                </a:solidFill>
                <a:latin typeface="Arial" panose="020B0604020202020204" pitchFamily="34" charset="0"/>
                <a:ea typeface="Times New Roman" panose="02020603050405020304" pitchFamily="18" charset="0"/>
                <a:cs typeface="Arial" panose="020B0604020202020204" pitchFamily="34" charset="0"/>
              </a:rPr>
              <a:t>Your love and mercy for us always. </a:t>
            </a:r>
            <a:r>
              <a:rPr lang="en-US" sz="1800" dirty="0">
                <a:solidFill>
                  <a:srgbClr val="001320"/>
                </a:solidFill>
                <a:effectLst/>
                <a:latin typeface="Arial" panose="020B0604020202020204" pitchFamily="34" charset="0"/>
                <a:ea typeface="Times New Roman" panose="02020603050405020304" pitchFamily="18" charset="0"/>
                <a:cs typeface="Arial" panose="020B0604020202020204" pitchFamily="34" charset="0"/>
              </a:rPr>
              <a:t>Thank you, Creator God, that our frames are not hidden from You, and we have no needs that You, in Your great goodness, cannot satisfy.  You are our all-sufficiency and You are more than enough, always enough and forever enough.</a:t>
            </a:r>
          </a:p>
          <a:p>
            <a:pPr marL="342900" marR="285750" indent="-342900">
              <a:lnSpc>
                <a:spcPct val="107000"/>
              </a:lnSpc>
              <a:spcBef>
                <a:spcPts val="0"/>
              </a:spcBef>
              <a:spcAft>
                <a:spcPts val="0"/>
              </a:spcAft>
              <a:buFont typeface="+mj-lt"/>
              <a:buAutoNum type="arabicPeriod"/>
            </a:pPr>
            <a:endParaRPr lang="en-US" sz="1800" dirty="0">
              <a:solidFill>
                <a:srgbClr val="001320"/>
              </a:solidFill>
              <a:latin typeface="Arial" panose="020B0604020202020204" pitchFamily="34" charset="0"/>
              <a:ea typeface="Times New Roman" panose="02020603050405020304" pitchFamily="18" charset="0"/>
              <a:cs typeface="Arial" panose="020B0604020202020204" pitchFamily="34" charset="0"/>
            </a:endParaRPr>
          </a:p>
          <a:p>
            <a:pPr marL="342900" marR="285750" indent="-342900">
              <a:lnSpc>
                <a:spcPct val="107000"/>
              </a:lnSpc>
              <a:spcBef>
                <a:spcPts val="0"/>
              </a:spcBef>
              <a:spcAft>
                <a:spcPts val="0"/>
              </a:spcAft>
              <a:buFont typeface="+mj-lt"/>
              <a:buAutoNum type="arabicPeriod"/>
            </a:pPr>
            <a:r>
              <a:rPr lang="en-US" sz="1800" dirty="0">
                <a:solidFill>
                  <a:srgbClr val="001320"/>
                </a:solidFill>
                <a:latin typeface="Arial" panose="020B0604020202020204" pitchFamily="34" charset="0"/>
                <a:ea typeface="Times New Roman" panose="02020603050405020304" pitchFamily="18" charset="0"/>
                <a:cs typeface="Arial" panose="020B0604020202020204" pitchFamily="34" charset="0"/>
              </a:rPr>
              <a:t>I</a:t>
            </a:r>
            <a:r>
              <a:rPr lang="en-US" sz="1800" dirty="0">
                <a:solidFill>
                  <a:srgbClr val="001320"/>
                </a:solidFill>
                <a:effectLst/>
                <a:latin typeface="Arial" panose="020B0604020202020204" pitchFamily="34" charset="0"/>
                <a:ea typeface="Times New Roman" panose="02020603050405020304" pitchFamily="18" charset="0"/>
                <a:cs typeface="Arial" panose="020B0604020202020204" pitchFamily="34" charset="0"/>
              </a:rPr>
              <a:t>n Your book are written all the days appointed for each of these petitioners. We pray that those days will be fulfilled in prosperity… nothing missing</a:t>
            </a:r>
            <a:r>
              <a:rPr lang="en-US" sz="1800" dirty="0">
                <a:solidFill>
                  <a:srgbClr val="001320"/>
                </a:solidFill>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001320"/>
                </a:solidFill>
                <a:effectLst/>
                <a:latin typeface="Arial" panose="020B0604020202020204" pitchFamily="34" charset="0"/>
                <a:ea typeface="Times New Roman" panose="02020603050405020304" pitchFamily="18" charset="0"/>
                <a:cs typeface="Arial" panose="020B0604020202020204" pitchFamily="34" charset="0"/>
              </a:rPr>
              <a:t>nothing broken because that is Your nature. Your promises are real and trustworthy, and Your love never fails us.</a:t>
            </a:r>
          </a:p>
          <a:p>
            <a:pPr marL="0" indent="0">
              <a:lnSpc>
                <a:spcPct val="107000"/>
              </a:lnSpc>
              <a:spcBef>
                <a:spcPts val="0"/>
              </a:spcBef>
              <a:buNone/>
            </a:pPr>
            <a:r>
              <a:rPr lang="en-US" sz="18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                                                                                  Psalm 139:13-16</a:t>
            </a:r>
            <a:r>
              <a:rPr lang="en-US" sz="1800" b="1" u="none" strike="noStrike" dirty="0">
                <a:solidFill>
                  <a:srgbClr val="008AE6"/>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endParaRPr lang="en-US" dirty="0">
              <a:effectLst/>
              <a:latin typeface="Arial" panose="020B0604020202020204" pitchFamily="34" charset="0"/>
              <a:cs typeface="Arial" panose="020B0604020202020204" pitchFamily="34" charset="0"/>
            </a:endParaRPr>
          </a:p>
          <a:p>
            <a:endParaRPr lang="en-US" dirty="0"/>
          </a:p>
        </p:txBody>
      </p:sp>
      <p:pic>
        <p:nvPicPr>
          <p:cNvPr id="7" name="Picture 6">
            <a:extLst>
              <a:ext uri="{FF2B5EF4-FFF2-40B4-BE49-F238E27FC236}">
                <a16:creationId xmlns:a16="http://schemas.microsoft.com/office/drawing/2014/main" id="{744ED237-498D-4DA8-98F0-D18182C9DB2D}"/>
              </a:ext>
            </a:extLst>
          </p:cNvPr>
          <p:cNvPicPr>
            <a:picLocks noChangeAspect="1"/>
          </p:cNvPicPr>
          <p:nvPr/>
        </p:nvPicPr>
        <p:blipFill>
          <a:blip r:embed="rId3"/>
          <a:stretch>
            <a:fillRect/>
          </a:stretch>
        </p:blipFill>
        <p:spPr>
          <a:xfrm>
            <a:off x="7016619" y="109538"/>
            <a:ext cx="4853137" cy="6337916"/>
          </a:xfrm>
          <a:prstGeom prst="rect">
            <a:avLst/>
          </a:prstGeom>
        </p:spPr>
      </p:pic>
      <p:sp>
        <p:nvSpPr>
          <p:cNvPr id="4" name="Slide Number Placeholder 3">
            <a:extLst>
              <a:ext uri="{FF2B5EF4-FFF2-40B4-BE49-F238E27FC236}">
                <a16:creationId xmlns:a16="http://schemas.microsoft.com/office/drawing/2014/main" id="{7518A78D-08D8-4420-8777-CBB81C81B032}"/>
              </a:ext>
            </a:extLst>
          </p:cNvPr>
          <p:cNvSpPr>
            <a:spLocks noGrp="1"/>
          </p:cNvSpPr>
          <p:nvPr>
            <p:ph type="sldNum" sz="quarter" idx="12"/>
          </p:nvPr>
        </p:nvSpPr>
        <p:spPr/>
        <p:txBody>
          <a:bodyPr/>
          <a:lstStyle/>
          <a:p>
            <a:fld id="{D50276CF-1790-4670-AD23-77154D912434}" type="slidenum">
              <a:rPr lang="en-US" smtClean="0"/>
              <a:t>16</a:t>
            </a:fld>
            <a:endParaRPr lang="en-US"/>
          </a:p>
        </p:txBody>
      </p:sp>
    </p:spTree>
    <p:extLst>
      <p:ext uri="{BB962C8B-B14F-4D97-AF65-F5344CB8AC3E}">
        <p14:creationId xmlns:p14="http://schemas.microsoft.com/office/powerpoint/2010/main" val="314489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03DC9D-54C0-33F9-143B-C8083A16EFE5}"/>
              </a:ext>
            </a:extLst>
          </p:cNvPr>
          <p:cNvSpPr>
            <a:spLocks noGrp="1"/>
          </p:cNvSpPr>
          <p:nvPr>
            <p:ph type="sldNum" sz="quarter" idx="12"/>
          </p:nvPr>
        </p:nvSpPr>
        <p:spPr/>
        <p:txBody>
          <a:bodyPr/>
          <a:lstStyle/>
          <a:p>
            <a:fld id="{D50276CF-1790-4670-AD23-77154D912434}" type="slidenum">
              <a:rPr lang="en-US" smtClean="0"/>
              <a:t>17</a:t>
            </a:fld>
            <a:endParaRPr lang="en-US"/>
          </a:p>
        </p:txBody>
      </p:sp>
      <p:pic>
        <p:nvPicPr>
          <p:cNvPr id="3" name="Picture 2">
            <a:extLst>
              <a:ext uri="{FF2B5EF4-FFF2-40B4-BE49-F238E27FC236}">
                <a16:creationId xmlns:a16="http://schemas.microsoft.com/office/drawing/2014/main" id="{5500DBBA-CCE2-41E3-82CE-DAE4A333E4E6}"/>
              </a:ext>
            </a:extLst>
          </p:cNvPr>
          <p:cNvPicPr>
            <a:picLocks noChangeAspect="1"/>
          </p:cNvPicPr>
          <p:nvPr/>
        </p:nvPicPr>
        <p:blipFill>
          <a:blip r:embed="rId3"/>
          <a:stretch>
            <a:fillRect/>
          </a:stretch>
        </p:blipFill>
        <p:spPr>
          <a:xfrm>
            <a:off x="112541" y="157218"/>
            <a:ext cx="11901267" cy="6520374"/>
          </a:xfrm>
          <a:prstGeom prst="rect">
            <a:avLst/>
          </a:prstGeom>
        </p:spPr>
      </p:pic>
    </p:spTree>
    <p:extLst>
      <p:ext uri="{BB962C8B-B14F-4D97-AF65-F5344CB8AC3E}">
        <p14:creationId xmlns:p14="http://schemas.microsoft.com/office/powerpoint/2010/main" val="2903830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2000">
              <a:srgbClr val="B88B9D"/>
            </a:gs>
            <a:gs pos="100000">
              <a:schemeClr val="accent4">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1271B-0A55-412B-91A6-1B2D51EA029C}"/>
              </a:ext>
            </a:extLst>
          </p:cNvPr>
          <p:cNvSpPr>
            <a:spLocks noGrp="1"/>
          </p:cNvSpPr>
          <p:nvPr>
            <p:ph type="title"/>
          </p:nvPr>
        </p:nvSpPr>
        <p:spPr>
          <a:xfrm>
            <a:off x="295275" y="487154"/>
            <a:ext cx="10515600" cy="398671"/>
          </a:xfrm>
        </p:spPr>
        <p:txBody>
          <a:bodyPr>
            <a:normAutofit fontScale="90000"/>
          </a:bodyPr>
          <a:lstStyle/>
          <a:p>
            <a:r>
              <a:rPr lang="en-US" sz="4000" b="1" dirty="0">
                <a:latin typeface="Arial" panose="020B0604020202020204" pitchFamily="34" charset="0"/>
                <a:cs typeface="Arial" panose="020B0604020202020204" pitchFamily="34" charset="0"/>
              </a:rPr>
              <a:t>We Release Your Blessing, Lord  </a:t>
            </a:r>
            <a:endParaRPr lang="en-US" sz="2800" dirty="0">
              <a:solidFill>
                <a:schemeClr val="bg1"/>
              </a:solidFill>
            </a:endParaRPr>
          </a:p>
        </p:txBody>
      </p:sp>
      <p:sp>
        <p:nvSpPr>
          <p:cNvPr id="3" name="Content Placeholder 2">
            <a:extLst>
              <a:ext uri="{FF2B5EF4-FFF2-40B4-BE49-F238E27FC236}">
                <a16:creationId xmlns:a16="http://schemas.microsoft.com/office/drawing/2014/main" id="{E3266562-08B2-4E6F-B9E4-4FAA07534259}"/>
              </a:ext>
            </a:extLst>
          </p:cNvPr>
          <p:cNvSpPr>
            <a:spLocks noGrp="1"/>
          </p:cNvSpPr>
          <p:nvPr>
            <p:ph idx="1"/>
          </p:nvPr>
        </p:nvSpPr>
        <p:spPr>
          <a:xfrm>
            <a:off x="838200" y="1348580"/>
            <a:ext cx="10515600" cy="4890295"/>
          </a:xfrm>
        </p:spPr>
        <p:txBody>
          <a:bodyPr>
            <a:normAutofit fontScale="85000" lnSpcReduction="20000"/>
          </a:bodyPr>
          <a:lstStyle/>
          <a:p>
            <a:pPr marL="0" indent="0">
              <a:buNone/>
            </a:pPr>
            <a:endParaRPr lang="en-US" sz="2500" dirty="0"/>
          </a:p>
          <a:p>
            <a:pPr marL="457200" lvl="1" indent="0">
              <a:buNone/>
            </a:pPr>
            <a:r>
              <a:rPr lang="en-US" sz="6400" b="1" dirty="0"/>
              <a:t>B</a:t>
            </a:r>
            <a:r>
              <a:rPr lang="en-US" sz="4300" dirty="0"/>
              <a:t>odies—wellness/wholeness and immunity; protection</a:t>
            </a:r>
          </a:p>
          <a:p>
            <a:pPr marL="457200" lvl="1" indent="0">
              <a:buNone/>
            </a:pPr>
            <a:r>
              <a:rPr lang="en-US" sz="5600" b="1" dirty="0"/>
              <a:t>L</a:t>
            </a:r>
            <a:r>
              <a:rPr lang="en-US" sz="4300" dirty="0"/>
              <a:t>ivelihoods and labor; work, income, security</a:t>
            </a:r>
          </a:p>
          <a:p>
            <a:pPr marL="457200" lvl="1" indent="0">
              <a:buNone/>
            </a:pPr>
            <a:r>
              <a:rPr lang="en-US" sz="5200" b="1" dirty="0"/>
              <a:t>E</a:t>
            </a:r>
            <a:r>
              <a:rPr lang="en-US" sz="4300" dirty="0"/>
              <a:t>motions—Freedom from fear; joy, peace and hope</a:t>
            </a:r>
          </a:p>
          <a:p>
            <a:pPr marL="457200" lvl="1" indent="0">
              <a:buNone/>
            </a:pPr>
            <a:r>
              <a:rPr lang="en-US" sz="6200" b="1" dirty="0"/>
              <a:t>S</a:t>
            </a:r>
            <a:r>
              <a:rPr lang="en-US" sz="4300" dirty="0"/>
              <a:t>ocial – Relationships; love, marriage, family, friends</a:t>
            </a:r>
          </a:p>
          <a:p>
            <a:pPr marL="457200" lvl="1" indent="0">
              <a:buNone/>
            </a:pPr>
            <a:r>
              <a:rPr lang="en-US" sz="5700" b="1" dirty="0"/>
              <a:t>S</a:t>
            </a:r>
            <a:r>
              <a:rPr lang="en-US" sz="4300" dirty="0"/>
              <a:t>piritual—salvations and faith and grace</a:t>
            </a:r>
            <a:endParaRPr lang="en-US" sz="4300" b="1" dirty="0"/>
          </a:p>
        </p:txBody>
      </p:sp>
      <p:sp>
        <p:nvSpPr>
          <p:cNvPr id="4" name="Slide Number Placeholder 3">
            <a:extLst>
              <a:ext uri="{FF2B5EF4-FFF2-40B4-BE49-F238E27FC236}">
                <a16:creationId xmlns:a16="http://schemas.microsoft.com/office/drawing/2014/main" id="{75E17351-6389-495D-8FC6-00CC309FAB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276CF-1790-4670-AD23-77154D9124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835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3E08B-491A-402A-8076-612301E44950}"/>
              </a:ext>
            </a:extLst>
          </p:cNvPr>
          <p:cNvSpPr>
            <a:spLocks noGrp="1"/>
          </p:cNvSpPr>
          <p:nvPr>
            <p:ph type="title"/>
          </p:nvPr>
        </p:nvSpPr>
        <p:spPr>
          <a:xfrm>
            <a:off x="241300" y="149225"/>
            <a:ext cx="10515600" cy="703479"/>
          </a:xfrm>
        </p:spPr>
        <p:txBody>
          <a:bodyPr>
            <a:normAutofit/>
          </a:bodyPr>
          <a:lstStyle/>
          <a:p>
            <a:r>
              <a:rPr lang="en-US" sz="3600" b="1" dirty="0">
                <a:latin typeface="Arial" panose="020B0604020202020204" pitchFamily="34" charset="0"/>
                <a:cs typeface="Arial" panose="020B0604020202020204" pitchFamily="34" charset="0"/>
              </a:rPr>
              <a:t>Prayers for Christ’s Body </a:t>
            </a:r>
          </a:p>
        </p:txBody>
      </p:sp>
      <p:sp>
        <p:nvSpPr>
          <p:cNvPr id="3" name="Content Placeholder 2">
            <a:extLst>
              <a:ext uri="{FF2B5EF4-FFF2-40B4-BE49-F238E27FC236}">
                <a16:creationId xmlns:a16="http://schemas.microsoft.com/office/drawing/2014/main" id="{0D0E038E-0376-4E6A-B194-8115EB5DEA8C}"/>
              </a:ext>
            </a:extLst>
          </p:cNvPr>
          <p:cNvSpPr>
            <a:spLocks noGrp="1"/>
          </p:cNvSpPr>
          <p:nvPr>
            <p:ph idx="1"/>
          </p:nvPr>
        </p:nvSpPr>
        <p:spPr>
          <a:xfrm>
            <a:off x="415636" y="1072932"/>
            <a:ext cx="6404264" cy="5283417"/>
          </a:xfrm>
        </p:spPr>
        <p:txBody>
          <a:bodyPr>
            <a:noAutofit/>
          </a:bodyPr>
          <a:lstStyle/>
          <a:p>
            <a:pPr marL="342900" indent="-342900">
              <a:buFont typeface="+mj-lt"/>
              <a:buAutoNum type="arabicPeriod"/>
            </a:pPr>
            <a:r>
              <a:rPr lang="en-US" sz="1500" dirty="0">
                <a:latin typeface="Arial" panose="020B0604020202020204" pitchFamily="34" charset="0"/>
                <a:cs typeface="Arial" panose="020B0604020202020204" pitchFamily="34" charset="0"/>
              </a:rPr>
              <a:t>Heavenly Father, we praise and thank You for the many people throughout our world that have come to trust in the finished work of Jesus Christ at Calvary, and that together we make up the body of Christ and are united  in Him.</a:t>
            </a:r>
          </a:p>
          <a:p>
            <a:pPr marL="342900" indent="-342900">
              <a:buFont typeface="+mj-lt"/>
              <a:buAutoNum type="arabicPeriod"/>
            </a:pPr>
            <a:r>
              <a:rPr lang="en-US" sz="1500" dirty="0">
                <a:latin typeface="Arial" panose="020B0604020202020204" pitchFamily="34" charset="0"/>
                <a:cs typeface="Arial" panose="020B0604020202020204" pitchFamily="34" charset="0"/>
              </a:rPr>
              <a:t>May we be faithful to lift up our brothers and sisters in Christ, wherever they may be. We pray that each one may be filled to overflowing with the knowledge of Jesus Christ our Savior. </a:t>
            </a:r>
          </a:p>
          <a:p>
            <a:pPr marL="342900" indent="-342900">
              <a:buFont typeface="+mj-lt"/>
              <a:buAutoNum type="arabicPeriod"/>
            </a:pPr>
            <a:r>
              <a:rPr lang="en-US" sz="1500" dirty="0">
                <a:latin typeface="Arial" panose="020B0604020202020204" pitchFamily="34" charset="0"/>
                <a:cs typeface="Arial" panose="020B0604020202020204" pitchFamily="34" charset="0"/>
              </a:rPr>
              <a:t>May each of Your children be granted all spiritual wisdom, grace, understanding and love for each other, so that through the power of Your Holy Spirit we may walk worthy of our calling in Christ.</a:t>
            </a:r>
          </a:p>
          <a:p>
            <a:pPr marL="342900" indent="-342900">
              <a:buFont typeface="+mj-lt"/>
              <a:buAutoNum type="arabicPeriod"/>
            </a:pPr>
            <a:r>
              <a:rPr lang="en-US" sz="1500" dirty="0">
                <a:latin typeface="Arial" panose="020B0604020202020204" pitchFamily="34" charset="0"/>
                <a:cs typeface="Arial" panose="020B0604020202020204" pitchFamily="34" charset="0"/>
              </a:rPr>
              <a:t>We pray that Your Body may grow  in unity and love, not compromising with worldly standards but walking in spirit and truth, living a life that is pleasing to You in thought, word and deed. </a:t>
            </a:r>
          </a:p>
          <a:p>
            <a:pPr marL="342900" indent="-342900">
              <a:buFont typeface="+mj-lt"/>
              <a:buAutoNum type="arabicPeriod"/>
            </a:pPr>
            <a:r>
              <a:rPr lang="en-US" sz="1500" dirty="0">
                <a:latin typeface="Arial" panose="020B0604020202020204" pitchFamily="34" charset="0"/>
                <a:cs typeface="Arial" panose="020B0604020202020204" pitchFamily="34" charset="0"/>
              </a:rPr>
              <a:t>Strengthen each one we pray, with all power, according to Your riches in glory, so that together as one we may show forth the beautiful fruit of the Spirit and be endowed with steadfastness and patience, wisdom and love.</a:t>
            </a:r>
          </a:p>
          <a:p>
            <a:pPr marL="342900" indent="-342900">
              <a:buFont typeface="+mj-lt"/>
              <a:buAutoNum type="arabicPeriod"/>
            </a:pPr>
            <a:r>
              <a:rPr lang="en-US" sz="1500" dirty="0">
                <a:latin typeface="Arial" panose="020B0604020202020204" pitchFamily="34" charset="0"/>
                <a:cs typeface="Arial" panose="020B0604020202020204" pitchFamily="34" charset="0"/>
              </a:rPr>
              <a:t>Keep us ever looking to Jesus, and may the wonder and joy we have in Him continue to grow in His grace, until we stand before His very Presence, when He comes to take us to be with Himself forever. Thank You, that Your Word contains all we need to live godly in Christ Jesus and to walk in spirit and truth. In Jesus' name, Amen.</a:t>
            </a:r>
          </a:p>
        </p:txBody>
      </p:sp>
      <p:sp>
        <p:nvSpPr>
          <p:cNvPr id="4" name="Slide Number Placeholder 3">
            <a:extLst>
              <a:ext uri="{FF2B5EF4-FFF2-40B4-BE49-F238E27FC236}">
                <a16:creationId xmlns:a16="http://schemas.microsoft.com/office/drawing/2014/main" id="{C6829EC9-F684-474D-8463-E4D4832032BD}"/>
              </a:ext>
            </a:extLst>
          </p:cNvPr>
          <p:cNvSpPr>
            <a:spLocks noGrp="1"/>
          </p:cNvSpPr>
          <p:nvPr>
            <p:ph type="sldNum" sz="quarter" idx="12"/>
          </p:nvPr>
        </p:nvSpPr>
        <p:spPr/>
        <p:txBody>
          <a:bodyPr/>
          <a:lstStyle/>
          <a:p>
            <a:fld id="{D50276CF-1790-4670-AD23-77154D912434}" type="slidenum">
              <a:rPr lang="en-US" smtClean="0"/>
              <a:t>19</a:t>
            </a:fld>
            <a:endParaRPr lang="en-US" dirty="0"/>
          </a:p>
        </p:txBody>
      </p:sp>
      <p:pic>
        <p:nvPicPr>
          <p:cNvPr id="12290" name="Picture 2">
            <a:extLst>
              <a:ext uri="{FF2B5EF4-FFF2-40B4-BE49-F238E27FC236}">
                <a16:creationId xmlns:a16="http://schemas.microsoft.com/office/drawing/2014/main" id="{F0613CE3-6AF5-4BE0-A614-18F5D58B9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931" y="2247900"/>
            <a:ext cx="5061204" cy="294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384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6252-259B-46D9-8245-75520549319E}"/>
              </a:ext>
            </a:extLst>
          </p:cNvPr>
          <p:cNvSpPr>
            <a:spLocks noGrp="1"/>
          </p:cNvSpPr>
          <p:nvPr>
            <p:ph type="title"/>
          </p:nvPr>
        </p:nvSpPr>
        <p:spPr>
          <a:xfrm>
            <a:off x="399403" y="177652"/>
            <a:ext cx="11451938" cy="833757"/>
          </a:xfrm>
          <a:noFill/>
        </p:spPr>
        <p:txBody>
          <a:bodyPr>
            <a:normAutofit/>
          </a:bodyPr>
          <a:lstStyle/>
          <a:p>
            <a:r>
              <a:rPr lang="en-US" b="1" dirty="0">
                <a:latin typeface="+mn-lt"/>
              </a:rPr>
              <a:t>Kislev 5783							     </a:t>
            </a:r>
            <a:r>
              <a:rPr lang="en-US" sz="2700" b="1" dirty="0">
                <a:latin typeface="+mn-lt"/>
              </a:rPr>
              <a:t>Nov 25-Dec 24	</a:t>
            </a:r>
          </a:p>
        </p:txBody>
      </p:sp>
      <p:sp>
        <p:nvSpPr>
          <p:cNvPr id="3" name="Content Placeholder 2">
            <a:extLst>
              <a:ext uri="{FF2B5EF4-FFF2-40B4-BE49-F238E27FC236}">
                <a16:creationId xmlns:a16="http://schemas.microsoft.com/office/drawing/2014/main" id="{EC3F2AB5-5324-4E48-9E04-EF1774BF5A4C}"/>
              </a:ext>
            </a:extLst>
          </p:cNvPr>
          <p:cNvSpPr>
            <a:spLocks noGrp="1"/>
          </p:cNvSpPr>
          <p:nvPr>
            <p:ph idx="1"/>
          </p:nvPr>
        </p:nvSpPr>
        <p:spPr>
          <a:xfrm>
            <a:off x="399403" y="925684"/>
            <a:ext cx="11087747" cy="5846592"/>
          </a:xfrm>
          <a:noFill/>
        </p:spPr>
        <p:txBody>
          <a:bodyPr>
            <a:normAutofit fontScale="62500" lnSpcReduction="20000"/>
          </a:bodyPr>
          <a:lstStyle/>
          <a:p>
            <a:pPr marL="0" indent="0">
              <a:lnSpc>
                <a:spcPct val="120000"/>
              </a:lnSpc>
              <a:spcBef>
                <a:spcPts val="0"/>
              </a:spcBef>
              <a:buNone/>
            </a:pPr>
            <a:r>
              <a:rPr lang="en-US" sz="2000" b="1" dirty="0">
                <a:latin typeface="Arial" panose="020B0604020202020204" pitchFamily="34" charset="0"/>
                <a:cs typeface="Arial" panose="020B0604020202020204" pitchFamily="34" charset="0"/>
              </a:rPr>
              <a:t>Physical Year Month: 3 = </a:t>
            </a:r>
            <a:r>
              <a:rPr lang="en-US" sz="2000" dirty="0">
                <a:latin typeface="Arial" panose="020B0604020202020204" pitchFamily="34" charset="0"/>
                <a:cs typeface="Arial" panose="020B0604020202020204" pitchFamily="34" charset="0"/>
              </a:rPr>
              <a:t>Camel, Provision, Lifted Up, Divine fullness, Trinity</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Spiritual Year Month: 9 = </a:t>
            </a:r>
            <a:r>
              <a:rPr lang="en-US" sz="2000" dirty="0">
                <a:latin typeface="Arial" panose="020B0604020202020204" pitchFamily="34" charset="0"/>
                <a:cs typeface="Arial" panose="020B0604020202020204" pitchFamily="34" charset="0"/>
              </a:rPr>
              <a:t>Choice of Life or Death    </a:t>
            </a:r>
            <a:r>
              <a:rPr lang="en-US" sz="2000" u="sng" dirty="0">
                <a:latin typeface="Arial" panose="020B0604020202020204" pitchFamily="34" charset="0"/>
                <a:cs typeface="Arial" panose="020B0604020202020204" pitchFamily="34" charset="0"/>
              </a:rPr>
              <a:t>Chanukah Begins- Feast of Dedication (Feast of Lights)</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Fall Season </a:t>
            </a:r>
            <a:r>
              <a:rPr lang="en-US" sz="2000" dirty="0">
                <a:latin typeface="Arial" panose="020B0604020202020204" pitchFamily="34" charset="0"/>
                <a:cs typeface="Arial" panose="020B0604020202020204" pitchFamily="34" charset="0"/>
              </a:rPr>
              <a:t>– Season of Repentance</a:t>
            </a:r>
          </a:p>
          <a:p>
            <a:pPr marL="0" indent="0">
              <a:lnSpc>
                <a:spcPct val="120000"/>
              </a:lnSpc>
              <a:spcBef>
                <a:spcPts val="0"/>
              </a:spcBef>
              <a:buNone/>
            </a:pPr>
            <a:endParaRPr lang="en-US" sz="2000"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Monthly theme: </a:t>
            </a:r>
            <a:r>
              <a:rPr lang="en-US" sz="2000" dirty="0">
                <a:latin typeface="Arial" panose="020B0604020202020204" pitchFamily="34" charset="0"/>
                <a:cs typeface="Arial" panose="020B0604020202020204" pitchFamily="34" charset="0"/>
              </a:rPr>
              <a:t>Security/Hope, Trust, and Restful sleep. </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Hebrew Tribe:  </a:t>
            </a:r>
            <a:r>
              <a:rPr lang="en-US" sz="2000" dirty="0">
                <a:latin typeface="Arial" panose="020B0604020202020204" pitchFamily="34" charset="0"/>
                <a:cs typeface="Arial" panose="020B0604020202020204" pitchFamily="34" charset="0"/>
              </a:rPr>
              <a:t>Benjamin (Identity change: Named by mother Rachel for her pain; renamed by father “Son of my right hand”).   Peaceful, but strong, warriors.</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Hebrew letter- Samekh</a:t>
            </a:r>
            <a:r>
              <a:rPr lang="en-US" sz="2000" dirty="0">
                <a:latin typeface="Arial" panose="020B0604020202020204" pitchFamily="34" charset="0"/>
                <a:cs typeface="Arial" panose="020B0604020202020204" pitchFamily="34" charset="0"/>
              </a:rPr>
              <a:t>…Value = 60  Priestly blessing. Letter looks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like a circle--</a:t>
            </a:r>
            <a:r>
              <a:rPr lang="en-US" sz="2000" u="sng" dirty="0">
                <a:latin typeface="Arial" panose="020B0604020202020204" pitchFamily="34" charset="0"/>
                <a:cs typeface="Arial" panose="020B0604020202020204" pitchFamily="34" charset="0"/>
              </a:rPr>
              <a:t>To trust</a:t>
            </a:r>
            <a:r>
              <a:rPr lang="en-US" sz="2000" dirty="0">
                <a:latin typeface="Arial" panose="020B0604020202020204" pitchFamily="34" charset="0"/>
                <a:cs typeface="Arial" panose="020B0604020202020204" pitchFamily="34" charset="0"/>
              </a:rPr>
              <a:t>, support; to come full circle.</a:t>
            </a:r>
            <a:endParaRPr lang="en-US" sz="2000" i="1"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2000"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Characteristics</a:t>
            </a:r>
            <a:r>
              <a:rPr lang="en-US" sz="2000" dirty="0">
                <a:latin typeface="Arial" panose="020B0604020202020204" pitchFamily="34" charset="0"/>
                <a:cs typeface="Arial" panose="020B0604020202020204" pitchFamily="34" charset="0"/>
              </a:rPr>
              <a:t>—</a:t>
            </a:r>
          </a:p>
          <a:p>
            <a:pPr>
              <a:lnSpc>
                <a:spcPct val="120000"/>
              </a:lnSpc>
              <a:spcBef>
                <a:spcPts val="0"/>
              </a:spcBef>
            </a:pPr>
            <a:r>
              <a:rPr lang="en-US" sz="2000" dirty="0">
                <a:latin typeface="Arial" panose="020B0604020202020204" pitchFamily="34" charset="0"/>
                <a:cs typeface="Arial" panose="020B0604020202020204" pitchFamily="34" charset="0"/>
              </a:rPr>
              <a:t>Second chances at missed opportunities.</a:t>
            </a:r>
          </a:p>
          <a:p>
            <a:pPr>
              <a:lnSpc>
                <a:spcPct val="120000"/>
              </a:lnSpc>
              <a:spcBef>
                <a:spcPts val="0"/>
              </a:spcBef>
            </a:pPr>
            <a:r>
              <a:rPr lang="en-US" sz="2000" dirty="0">
                <a:latin typeface="Arial" panose="020B0604020202020204" pitchFamily="34" charset="0"/>
                <a:cs typeface="Arial" panose="020B0604020202020204" pitchFamily="34" charset="0"/>
              </a:rPr>
              <a:t>Also, a lattice– to lean upon, uphold, prop.  As lattices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     support grapevines in a vineyard.</a:t>
            </a:r>
          </a:p>
          <a:p>
            <a:pPr>
              <a:lnSpc>
                <a:spcPct val="120000"/>
              </a:lnSpc>
              <a:spcBef>
                <a:spcPts val="0"/>
              </a:spcBef>
            </a:pPr>
            <a:r>
              <a:rPr lang="en-US" sz="2000" dirty="0">
                <a:latin typeface="Arial" panose="020B0604020202020204" pitchFamily="34" charset="0"/>
                <a:cs typeface="Arial" panose="020B0604020202020204" pitchFamily="34" charset="0"/>
              </a:rPr>
              <a:t>Month of hope; month of dreams</a:t>
            </a:r>
          </a:p>
          <a:p>
            <a:pPr>
              <a:lnSpc>
                <a:spcPct val="120000"/>
              </a:lnSpc>
              <a:spcBef>
                <a:spcPts val="0"/>
              </a:spcBef>
            </a:pPr>
            <a:r>
              <a:rPr lang="en-US" sz="2000" dirty="0">
                <a:latin typeface="Arial" panose="020B0604020202020204" pitchFamily="34" charset="0"/>
                <a:cs typeface="Arial" panose="020B0604020202020204" pitchFamily="34" charset="0"/>
              </a:rPr>
              <a:t>Month to watch Israel (and to watch over Israel)</a:t>
            </a:r>
          </a:p>
          <a:p>
            <a:pPr>
              <a:lnSpc>
                <a:spcPct val="120000"/>
              </a:lnSpc>
              <a:spcBef>
                <a:spcPts val="0"/>
              </a:spcBef>
            </a:pPr>
            <a:r>
              <a:rPr lang="en-US" sz="2000" dirty="0">
                <a:latin typeface="Arial" panose="020B0604020202020204" pitchFamily="34" charset="0"/>
                <a:cs typeface="Arial" panose="020B0604020202020204" pitchFamily="34" charset="0"/>
              </a:rPr>
              <a:t>Shortest (darkest) day of the year—shine your light brighter.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     Celebration of the lights (Chanukah) the light of His Mercies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     never goes out. His mercies reign in the midst of destruction.</a:t>
            </a:r>
          </a:p>
          <a:p>
            <a:pPr marL="0" indent="0">
              <a:lnSpc>
                <a:spcPct val="120000"/>
              </a:lnSpc>
              <a:spcBef>
                <a:spcPts val="0"/>
              </a:spcBef>
              <a:buNone/>
            </a:pPr>
            <a:endParaRPr lang="en-US" sz="2000"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Constellation</a:t>
            </a:r>
            <a:r>
              <a:rPr lang="en-US" sz="2000" dirty="0">
                <a:latin typeface="Arial" panose="020B0604020202020204" pitchFamily="34" charset="0"/>
                <a:cs typeface="Arial" panose="020B0604020202020204" pitchFamily="34" charset="0"/>
              </a:rPr>
              <a:t> – SAGITARIUS, the Archer (Shoot straight, move</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quickly, cut your losses and move on) Pull bow back with the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strong arm of the Lord.  Dress in spiritual armor and stand strong.</a:t>
            </a:r>
          </a:p>
          <a:p>
            <a:pPr marL="0" indent="0">
              <a:lnSpc>
                <a:spcPct val="120000"/>
              </a:lnSpc>
              <a:spcBef>
                <a:spcPts val="0"/>
              </a:spcBef>
              <a:buNone/>
            </a:pPr>
            <a:endParaRPr lang="en-US" sz="20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Action</a:t>
            </a:r>
            <a:r>
              <a:rPr lang="en-US" sz="2000" dirty="0">
                <a:latin typeface="Arial" panose="020B0604020202020204" pitchFamily="34" charset="0"/>
                <a:cs typeface="Arial" panose="020B0604020202020204" pitchFamily="34" charset="0"/>
              </a:rPr>
              <a:t> - Sleeping (and Dreaming)</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Body part</a:t>
            </a:r>
            <a:r>
              <a:rPr lang="en-US" sz="2000" dirty="0">
                <a:latin typeface="Arial" panose="020B0604020202020204" pitchFamily="34" charset="0"/>
                <a:cs typeface="Arial" panose="020B0604020202020204" pitchFamily="34" charset="0"/>
              </a:rPr>
              <a:t>- Stomach</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Colors/Gemstone</a:t>
            </a:r>
            <a:r>
              <a:rPr lang="en-US" sz="2000" dirty="0">
                <a:latin typeface="Arial" panose="020B0604020202020204" pitchFamily="34" charset="0"/>
                <a:cs typeface="Arial" panose="020B0604020202020204" pitchFamily="34" charset="0"/>
              </a:rPr>
              <a:t>:  Multicolored or Rainbow colored  (Opal)</a:t>
            </a:r>
          </a:p>
        </p:txBody>
      </p:sp>
      <p:sp>
        <p:nvSpPr>
          <p:cNvPr id="4" name="TextBox 3">
            <a:extLst>
              <a:ext uri="{FF2B5EF4-FFF2-40B4-BE49-F238E27FC236}">
                <a16:creationId xmlns:a16="http://schemas.microsoft.com/office/drawing/2014/main" id="{E3274563-3396-4C7A-B5FC-865794DEF769}"/>
              </a:ext>
            </a:extLst>
          </p:cNvPr>
          <p:cNvSpPr txBox="1"/>
          <p:nvPr/>
        </p:nvSpPr>
        <p:spPr>
          <a:xfrm>
            <a:off x="2508441" y="6297249"/>
            <a:ext cx="2930825" cy="307777"/>
          </a:xfrm>
          <a:prstGeom prst="rect">
            <a:avLst/>
          </a:prstGeom>
          <a:noFill/>
        </p:spPr>
        <p:txBody>
          <a:bodyPr wrap="square">
            <a:spAutoFit/>
          </a:bodyPr>
          <a:lstStyle/>
          <a:p>
            <a:r>
              <a:rPr lang="en-US" sz="1400" b="1" dirty="0">
                <a:solidFill>
                  <a:srgbClr val="0000FF"/>
                </a:solidFill>
              </a:rPr>
              <a:t>https://www.christinevales.com/</a:t>
            </a:r>
          </a:p>
        </p:txBody>
      </p:sp>
      <p:graphicFrame>
        <p:nvGraphicFramePr>
          <p:cNvPr id="6" name="Object 5">
            <a:extLst>
              <a:ext uri="{FF2B5EF4-FFF2-40B4-BE49-F238E27FC236}">
                <a16:creationId xmlns:a16="http://schemas.microsoft.com/office/drawing/2014/main" id="{B7C0D101-C759-47F1-84DC-3AEAA4916A75}"/>
              </a:ext>
            </a:extLst>
          </p:cNvPr>
          <p:cNvGraphicFramePr>
            <a:graphicFrameLocks noChangeAspect="1"/>
          </p:cNvGraphicFramePr>
          <p:nvPr/>
        </p:nvGraphicFramePr>
        <p:xfrm>
          <a:off x="5582141" y="2361414"/>
          <a:ext cx="6609859" cy="4496586"/>
        </p:xfrm>
        <a:graphic>
          <a:graphicData uri="http://schemas.openxmlformats.org/presentationml/2006/ole">
            <mc:AlternateContent xmlns:mc="http://schemas.openxmlformats.org/markup-compatibility/2006">
              <mc:Choice xmlns:v="urn:schemas-microsoft-com:vml" Requires="v">
                <p:oleObj name="Bitmap Image" r:id="rId3" imgW="6743880" imgH="4753080" progId="Paint.Picture.1">
                  <p:embed/>
                </p:oleObj>
              </mc:Choice>
              <mc:Fallback>
                <p:oleObj name="Bitmap Image" r:id="rId3" imgW="6743880" imgH="4753080" progId="Paint.Picture.1">
                  <p:embed/>
                  <p:pic>
                    <p:nvPicPr>
                      <p:cNvPr id="6" name="Object 5">
                        <a:extLst>
                          <a:ext uri="{FF2B5EF4-FFF2-40B4-BE49-F238E27FC236}">
                            <a16:creationId xmlns:a16="http://schemas.microsoft.com/office/drawing/2014/main" id="{B7C0D101-C759-47F1-84DC-3AEAA4916A75}"/>
                          </a:ext>
                        </a:extLst>
                      </p:cNvPr>
                      <p:cNvPicPr/>
                      <p:nvPr/>
                    </p:nvPicPr>
                    <p:blipFill>
                      <a:blip r:embed="rId4"/>
                      <a:stretch>
                        <a:fillRect/>
                      </a:stretch>
                    </p:blipFill>
                    <p:spPr>
                      <a:xfrm>
                        <a:off x="5582141" y="2361414"/>
                        <a:ext cx="6609859" cy="4496586"/>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CC634FA2-4B2E-43C9-BF01-5B84D7D57663}"/>
              </a:ext>
            </a:extLst>
          </p:cNvPr>
          <p:cNvSpPr>
            <a:spLocks noGrp="1"/>
          </p:cNvSpPr>
          <p:nvPr>
            <p:ph type="sldNum" sz="quarter" idx="12"/>
          </p:nvPr>
        </p:nvSpPr>
        <p:spPr/>
        <p:txBody>
          <a:bodyPr/>
          <a:lstStyle/>
          <a:p>
            <a:fld id="{D50276CF-1790-4670-AD23-77154D912434}" type="slidenum">
              <a:rPr lang="en-US" smtClean="0"/>
              <a:t>2</a:t>
            </a:fld>
            <a:endParaRPr lang="en-US"/>
          </a:p>
        </p:txBody>
      </p:sp>
    </p:spTree>
    <p:extLst>
      <p:ext uri="{BB962C8B-B14F-4D97-AF65-F5344CB8AC3E}">
        <p14:creationId xmlns:p14="http://schemas.microsoft.com/office/powerpoint/2010/main" val="557140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3AB3-3922-4A11-B630-EFD29A0CAA02}"/>
              </a:ext>
            </a:extLst>
          </p:cNvPr>
          <p:cNvSpPr>
            <a:spLocks noGrp="1"/>
          </p:cNvSpPr>
          <p:nvPr>
            <p:ph type="title"/>
          </p:nvPr>
        </p:nvSpPr>
        <p:spPr>
          <a:xfrm>
            <a:off x="480052" y="1779734"/>
            <a:ext cx="10353761" cy="823891"/>
          </a:xfrm>
        </p:spPr>
        <p:txBody>
          <a:bodyPr>
            <a:normAutofit fontScale="90000"/>
          </a:bodyPr>
          <a:lstStyle/>
          <a:p>
            <a:r>
              <a:rPr lang="en-US" sz="3600" b="1" i="0" dirty="0">
                <a:latin typeface="Arial" panose="020B0604020202020204" pitchFamily="34" charset="0"/>
                <a:cs typeface="Arial" panose="020B0604020202020204" pitchFamily="34" charset="0"/>
              </a:rPr>
              <a:t>LEADER Blessings </a:t>
            </a:r>
            <a:br>
              <a:rPr lang="en-US" sz="3600" b="1" i="0" dirty="0">
                <a:latin typeface="Arial" panose="020B0604020202020204" pitchFamily="34" charset="0"/>
                <a:cs typeface="Arial" panose="020B0604020202020204" pitchFamily="34" charset="0"/>
              </a:rPr>
            </a:br>
            <a:r>
              <a:rPr lang="en-US" sz="2700" b="1" i="0" dirty="0">
                <a:latin typeface="Arial" panose="020B0604020202020204" pitchFamily="34" charset="0"/>
                <a:cs typeface="Arial" panose="020B0604020202020204" pitchFamily="34" charset="0"/>
              </a:rPr>
              <a:t>Made in the Powerful Name of Jesus Christ…</a:t>
            </a:r>
          </a:p>
        </p:txBody>
      </p:sp>
      <p:sp>
        <p:nvSpPr>
          <p:cNvPr id="3" name="Content Placeholder 2">
            <a:extLst>
              <a:ext uri="{FF2B5EF4-FFF2-40B4-BE49-F238E27FC236}">
                <a16:creationId xmlns:a16="http://schemas.microsoft.com/office/drawing/2014/main" id="{7A19E66C-49C7-405F-9EE3-8BECFD679E66}"/>
              </a:ext>
            </a:extLst>
          </p:cNvPr>
          <p:cNvSpPr>
            <a:spLocks noGrp="1"/>
          </p:cNvSpPr>
          <p:nvPr>
            <p:ph idx="1"/>
          </p:nvPr>
        </p:nvSpPr>
        <p:spPr>
          <a:xfrm>
            <a:off x="563019" y="2705889"/>
            <a:ext cx="11123112" cy="3609186"/>
          </a:xfrm>
        </p:spPr>
        <p:txBody>
          <a:bodyPr>
            <a:normAutofit/>
          </a:bodyPr>
          <a:lstStyle/>
          <a:p>
            <a:pPr algn="l">
              <a:lnSpc>
                <a:spcPct val="100000"/>
              </a:lnSpc>
              <a:buFont typeface="+mj-lt"/>
              <a:buAutoNum type="arabicPeriod"/>
            </a:pPr>
            <a:r>
              <a:rPr lang="en-US" sz="1600" b="0" i="0" u="none" strike="noStrike" dirty="0">
                <a:solidFill>
                  <a:srgbClr val="000000"/>
                </a:solidFill>
                <a:effectLst/>
                <a:latin typeface="Arial" panose="020B0604020202020204" pitchFamily="34" charset="0"/>
                <a:cs typeface="Arial" panose="020B0604020202020204" pitchFamily="34" charset="0"/>
              </a:rPr>
              <a:t> DIVINE PROTECTION   </a:t>
            </a:r>
            <a:r>
              <a:rPr lang="en-US" sz="1600" dirty="0">
                <a:solidFill>
                  <a:srgbClr val="000000"/>
                </a:solidFill>
                <a:latin typeface="Arial" panose="020B0604020202020204" pitchFamily="34" charset="0"/>
                <a:cs typeface="Arial" panose="020B0604020202020204" pitchFamily="34" charset="0"/>
              </a:rPr>
              <a:t>Let </a:t>
            </a:r>
            <a:r>
              <a:rPr lang="en-US" sz="1600" b="0" i="0" u="none" strike="noStrike" dirty="0">
                <a:solidFill>
                  <a:srgbClr val="000000"/>
                </a:solidFill>
                <a:effectLst/>
                <a:latin typeface="Arial" panose="020B0604020202020204" pitchFamily="34" charset="0"/>
                <a:cs typeface="Arial" panose="020B0604020202020204" pitchFamily="34" charset="0"/>
              </a:rPr>
              <a:t>no weapon formed against them prosper. May no tongue that speaks against them prevail. (Isaiah 54:17)</a:t>
            </a:r>
            <a:endParaRPr lang="en-US" sz="1600" b="0" i="0" dirty="0">
              <a:solidFill>
                <a:srgbClr val="000000"/>
              </a:solidFill>
              <a:effectLst/>
              <a:latin typeface="Arial" panose="020B0604020202020204" pitchFamily="34" charset="0"/>
              <a:cs typeface="Arial" panose="020B0604020202020204" pitchFamily="34" charset="0"/>
            </a:endParaRPr>
          </a:p>
          <a:p>
            <a:pPr algn="l">
              <a:lnSpc>
                <a:spcPct val="100000"/>
              </a:lnSpc>
              <a:buFont typeface="+mj-lt"/>
              <a:buAutoNum type="arabicPeriod"/>
            </a:pPr>
            <a:r>
              <a:rPr lang="en-US" sz="1600" dirty="0">
                <a:latin typeface="Arial" panose="020B0604020202020204" pitchFamily="34" charset="0"/>
                <a:cs typeface="Arial" panose="020B0604020202020204" pitchFamily="34" charset="0"/>
              </a:rPr>
              <a:t>  REST and REFRESHING  </a:t>
            </a:r>
          </a:p>
          <a:p>
            <a:pPr marL="0" indent="0" algn="l">
              <a:lnSpc>
                <a:spcPct val="100000"/>
              </a:lnSpc>
              <a:buNone/>
            </a:pPr>
            <a:r>
              <a:rPr lang="en-US" sz="1600" dirty="0">
                <a:latin typeface="Arial" panose="020B0604020202020204" pitchFamily="34" charset="0"/>
                <a:cs typeface="Arial" panose="020B0604020202020204" pitchFamily="34" charset="0"/>
              </a:rPr>
              <a:t>3.  FREEDOM   Ensure that they cannot be </a:t>
            </a:r>
            <a:r>
              <a:rPr lang="en-US" sz="1600" dirty="0" err="1">
                <a:latin typeface="Arial" panose="020B0604020202020204" pitchFamily="34" charset="0"/>
                <a:cs typeface="Arial" panose="020B0604020202020204" pitchFamily="34" charset="0"/>
              </a:rPr>
              <a:t>cursed.</a:t>
            </a:r>
            <a:r>
              <a:rPr lang="en-US" sz="1600" b="0" i="0" u="none" strike="noStrike" dirty="0" err="1">
                <a:solidFill>
                  <a:srgbClr val="000000"/>
                </a:solidFill>
                <a:effectLst/>
                <a:latin typeface="Arial" panose="020B0604020202020204" pitchFamily="34" charset="0"/>
                <a:cs typeface="Arial" panose="020B0604020202020204" pitchFamily="34" charset="0"/>
              </a:rPr>
              <a:t>they</a:t>
            </a:r>
            <a:r>
              <a:rPr lang="en-US" sz="1600" b="0" i="0" u="none" strike="noStrike" dirty="0">
                <a:solidFill>
                  <a:srgbClr val="000000"/>
                </a:solidFill>
                <a:effectLst/>
                <a:latin typeface="Arial" panose="020B0604020202020204" pitchFamily="34" charset="0"/>
                <a:cs typeface="Arial" panose="020B0604020202020204" pitchFamily="34" charset="0"/>
              </a:rPr>
              <a:t> cannot be cursed. (Numbers 23:8,20)</a:t>
            </a:r>
            <a:endParaRPr lang="en-US" sz="1600" b="0" i="0" dirty="0">
              <a:solidFill>
                <a:srgbClr val="000000"/>
              </a:solidFill>
              <a:effectLst/>
              <a:latin typeface="Arial" panose="020B0604020202020204" pitchFamily="34" charset="0"/>
              <a:cs typeface="Arial" panose="020B0604020202020204" pitchFamily="34" charset="0"/>
            </a:endParaRPr>
          </a:p>
          <a:p>
            <a:pPr marL="285750" indent="-285750" algn="l">
              <a:lnSpc>
                <a:spcPct val="100000"/>
              </a:lnSpc>
              <a:buFont typeface="+mj-lt"/>
              <a:buAutoNum type="arabicPeriod"/>
              <a:tabLst>
                <a:tab pos="285750" algn="l"/>
              </a:tabLst>
            </a:pPr>
            <a:r>
              <a:rPr lang="en-US" sz="1600" b="0" i="0" u="none" strike="noStrike" dirty="0">
                <a:solidFill>
                  <a:srgbClr val="000000"/>
                </a:solidFill>
                <a:effectLst/>
                <a:latin typeface="Arial" panose="020B0604020202020204" pitchFamily="34" charset="0"/>
                <a:cs typeface="Arial" panose="020B0604020202020204" pitchFamily="34" charset="0"/>
              </a:rPr>
              <a:t>DESTINY  Bless every God-appointed assignment they put their hands to. Keep them from  distractions and tasks You haven’t given. (Deuteronomy 28:8)</a:t>
            </a:r>
            <a:endParaRPr lang="en-US" sz="1600" b="0" i="0" dirty="0">
              <a:solidFill>
                <a:srgbClr val="000000"/>
              </a:solidFill>
              <a:effectLst/>
              <a:latin typeface="Arial" panose="020B0604020202020204" pitchFamily="34" charset="0"/>
              <a:cs typeface="Arial" panose="020B0604020202020204" pitchFamily="34" charset="0"/>
            </a:endParaRPr>
          </a:p>
          <a:p>
            <a:pPr algn="l">
              <a:lnSpc>
                <a:spcPct val="100000"/>
              </a:lnSpc>
              <a:buFont typeface="+mj-lt"/>
              <a:buAutoNum type="arabicPeriod"/>
            </a:pPr>
            <a:r>
              <a:rPr lang="en-US" sz="1600" dirty="0">
                <a:latin typeface="Arial" panose="020B0604020202020204" pitchFamily="34" charset="0"/>
                <a:cs typeface="Arial" panose="020B0604020202020204" pitchFamily="34" charset="0"/>
              </a:rPr>
              <a:t> GRACE  </a:t>
            </a:r>
            <a:r>
              <a:rPr lang="en-US" sz="1600" dirty="0">
                <a:solidFill>
                  <a:srgbClr val="000000"/>
                </a:solidFill>
                <a:latin typeface="Arial" panose="020B0604020202020204" pitchFamily="34" charset="0"/>
                <a:cs typeface="Arial" panose="020B0604020202020204" pitchFamily="34" charset="0"/>
              </a:rPr>
              <a:t>K</a:t>
            </a:r>
            <a:r>
              <a:rPr lang="en-US" sz="1600" b="0" i="0" u="none" strike="noStrike" dirty="0">
                <a:solidFill>
                  <a:srgbClr val="000000"/>
                </a:solidFill>
                <a:effectLst/>
                <a:latin typeface="Arial" panose="020B0604020202020204" pitchFamily="34" charset="0"/>
                <a:cs typeface="Arial" panose="020B0604020202020204" pitchFamily="34" charset="0"/>
              </a:rPr>
              <a:t>eep them in humility.  Guard them from Pride and hold them close to </a:t>
            </a:r>
            <a:r>
              <a:rPr lang="en-US" sz="1600" dirty="0">
                <a:solidFill>
                  <a:srgbClr val="000000"/>
                </a:solidFill>
                <a:latin typeface="Arial" panose="020B0604020202020204" pitchFamily="34" charset="0"/>
                <a:cs typeface="Arial" panose="020B0604020202020204" pitchFamily="34" charset="0"/>
              </a:rPr>
              <a:t>Your</a:t>
            </a:r>
            <a:r>
              <a:rPr lang="en-US" sz="1600" b="0" i="0" u="none" strike="noStrike" dirty="0">
                <a:solidFill>
                  <a:srgbClr val="000000"/>
                </a:solidFill>
                <a:effectLst/>
                <a:latin typeface="Arial" panose="020B0604020202020204" pitchFamily="34" charset="0"/>
                <a:cs typeface="Arial" panose="020B0604020202020204" pitchFamily="34" charset="0"/>
              </a:rPr>
              <a:t> heart. (2 Corinthians 12:9)</a:t>
            </a:r>
            <a:endParaRPr lang="en-US" sz="1600" b="0" i="0" dirty="0">
              <a:solidFill>
                <a:srgbClr val="000000"/>
              </a:solidFill>
              <a:effectLst/>
              <a:latin typeface="Arial" panose="020B0604020202020204" pitchFamily="34" charset="0"/>
              <a:cs typeface="Arial" panose="020B0604020202020204" pitchFamily="34" charset="0"/>
            </a:endParaRPr>
          </a:p>
          <a:p>
            <a:pPr algn="l">
              <a:lnSpc>
                <a:spcPct val="100000"/>
              </a:lnSpc>
              <a:buFont typeface="+mj-lt"/>
              <a:buAutoNum type="arabicPeriod"/>
            </a:pPr>
            <a:r>
              <a:rPr lang="en-US" sz="1600" dirty="0">
                <a:latin typeface="Arial" panose="020B0604020202020204" pitchFamily="34" charset="0"/>
                <a:cs typeface="Arial" panose="020B0604020202020204" pitchFamily="34" charset="0"/>
              </a:rPr>
              <a:t> VICTORY   </a:t>
            </a:r>
            <a:r>
              <a:rPr lang="en-US" sz="1600" dirty="0">
                <a:solidFill>
                  <a:srgbClr val="000000"/>
                </a:solidFill>
                <a:latin typeface="Arial" panose="020B0604020202020204" pitchFamily="34" charset="0"/>
                <a:cs typeface="Arial" panose="020B0604020202020204" pitchFamily="34" charset="0"/>
              </a:rPr>
              <a:t>W</a:t>
            </a:r>
            <a:r>
              <a:rPr lang="en-US" sz="1600" b="0" i="0" u="none" strike="noStrike" dirty="0">
                <a:solidFill>
                  <a:srgbClr val="000000"/>
                </a:solidFill>
                <a:effectLst/>
                <a:latin typeface="Arial" panose="020B0604020202020204" pitchFamily="34" charset="0"/>
                <a:cs typeface="Arial" panose="020B0604020202020204" pitchFamily="34" charset="0"/>
              </a:rPr>
              <a:t>hen enemies come against them one way they will be forced to flee before them 7 ways. (Deuteronomy 28:7)</a:t>
            </a:r>
            <a:endParaRPr lang="en-US" sz="1600" b="0" i="0" dirty="0">
              <a:solidFill>
                <a:srgbClr val="000000"/>
              </a:solidFill>
              <a:effectLst/>
              <a:latin typeface="Arial" panose="020B0604020202020204" pitchFamily="34" charset="0"/>
              <a:cs typeface="Arial" panose="020B0604020202020204" pitchFamily="34" charset="0"/>
            </a:endParaRPr>
          </a:p>
          <a:p>
            <a:pPr algn="l">
              <a:lnSpc>
                <a:spcPct val="100000"/>
              </a:lnSpc>
              <a:buFont typeface="+mj-lt"/>
              <a:buAutoNum type="arabicPeriod"/>
            </a:pPr>
            <a:r>
              <a:rPr lang="en-US" sz="1600" dirty="0">
                <a:latin typeface="Arial" panose="020B0604020202020204" pitchFamily="34" charset="0"/>
                <a:cs typeface="Arial" panose="020B0604020202020204" pitchFamily="34" charset="0"/>
              </a:rPr>
              <a:t> BLESSING  They are </a:t>
            </a:r>
            <a:r>
              <a:rPr lang="en-US" sz="1600" dirty="0">
                <a:solidFill>
                  <a:srgbClr val="000000"/>
                </a:solidFill>
                <a:latin typeface="Arial" panose="020B0604020202020204" pitchFamily="34" charset="0"/>
                <a:cs typeface="Arial" panose="020B0604020202020204" pitchFamily="34" charset="0"/>
              </a:rPr>
              <a:t>fully resourced, </a:t>
            </a:r>
            <a:r>
              <a:rPr lang="en-US" sz="1600" b="0" i="0" u="none" strike="noStrike" dirty="0">
                <a:solidFill>
                  <a:srgbClr val="000000"/>
                </a:solidFill>
                <a:effectLst/>
                <a:latin typeface="Arial" panose="020B0604020202020204" pitchFamily="34" charset="0"/>
                <a:cs typeface="Arial" panose="020B0604020202020204" pitchFamily="34" charset="0"/>
              </a:rPr>
              <a:t>lacking nothing as they accomplish their assignments in God on behalf of the Body of Christ and fulfil their personal destinies. (Ephesians 1:3)</a:t>
            </a:r>
            <a:endParaRPr lang="en-US" sz="1600" b="0" i="0" dirty="0">
              <a:solidFill>
                <a:srgbClr val="000000"/>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5487F32-BB3A-44C6-ACF9-5370F3F92F79}"/>
              </a:ext>
            </a:extLst>
          </p:cNvPr>
          <p:cNvSpPr txBox="1"/>
          <p:nvPr/>
        </p:nvSpPr>
        <p:spPr>
          <a:xfrm>
            <a:off x="1755648" y="377952"/>
            <a:ext cx="8636531"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APOSTLES…EVANGELISTS…PROPHETS…PASTORS…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WORSHIP LEADERS…MINISTRY LEADERS</a:t>
            </a:r>
          </a:p>
        </p:txBody>
      </p:sp>
      <p:sp>
        <p:nvSpPr>
          <p:cNvPr id="4" name="Slide Number Placeholder 3">
            <a:extLst>
              <a:ext uri="{FF2B5EF4-FFF2-40B4-BE49-F238E27FC236}">
                <a16:creationId xmlns:a16="http://schemas.microsoft.com/office/drawing/2014/main" id="{49391A19-67EA-4984-80A0-1ADA16F636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276CF-1790-4670-AD23-77154D9124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91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8F30D3-DF76-40C1-9954-78AC89E7E91A}"/>
              </a:ext>
            </a:extLst>
          </p:cNvPr>
          <p:cNvPicPr>
            <a:picLocks noChangeAspect="1"/>
          </p:cNvPicPr>
          <p:nvPr/>
        </p:nvPicPr>
        <p:blipFill>
          <a:blip r:embed="rId3"/>
          <a:stretch>
            <a:fillRect/>
          </a:stretch>
        </p:blipFill>
        <p:spPr>
          <a:xfrm>
            <a:off x="3108960" y="0"/>
            <a:ext cx="5086349" cy="6777990"/>
          </a:xfrm>
          <a:prstGeom prst="rect">
            <a:avLst/>
          </a:prstGeom>
        </p:spPr>
      </p:pic>
      <p:sp>
        <p:nvSpPr>
          <p:cNvPr id="6" name="TextBox 5">
            <a:extLst>
              <a:ext uri="{FF2B5EF4-FFF2-40B4-BE49-F238E27FC236}">
                <a16:creationId xmlns:a16="http://schemas.microsoft.com/office/drawing/2014/main" id="{19D465AC-A1BD-4837-A703-92C33C4CB6C6}"/>
              </a:ext>
            </a:extLst>
          </p:cNvPr>
          <p:cNvSpPr txBox="1"/>
          <p:nvPr/>
        </p:nvSpPr>
        <p:spPr>
          <a:xfrm>
            <a:off x="8491066" y="1665863"/>
            <a:ext cx="3533742"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Intercessors pray in the Spirit over all mountains of influence.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As directed by Spirit, assigned Intercessors declare 1-2  “lightning strikes” for each influence mountain.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70C0"/>
                </a:solidFill>
                <a:effectLst/>
                <a:uLnTx/>
                <a:uFillTx/>
                <a:latin typeface="Calibri" panose="020F0502020204030204"/>
                <a:ea typeface="+mn-ea"/>
                <a:cs typeface="+mn-cs"/>
              </a:rPr>
              <a:t>“We decree that media will speak truth only. The voice of the enemy will be silent over the airwaves.”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Placeholder 3">
            <a:extLst>
              <a:ext uri="{FF2B5EF4-FFF2-40B4-BE49-F238E27FC236}">
                <a16:creationId xmlns:a16="http://schemas.microsoft.com/office/drawing/2014/main" id="{92A608B9-ADCA-4056-9D90-B01C2345F5C5}"/>
              </a:ext>
            </a:extLst>
          </p:cNvPr>
          <p:cNvSpPr txBox="1">
            <a:spLocks/>
          </p:cNvSpPr>
          <p:nvPr/>
        </p:nvSpPr>
        <p:spPr>
          <a:xfrm>
            <a:off x="198409" y="1900725"/>
            <a:ext cx="2950234" cy="39698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FAMILY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EDUCATION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RELIGION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GOVERNMENT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BUSINESS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ARTS &amp; ENTERTAINMENT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MEDIA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 name="Slide Number Placeholder 2">
            <a:extLst>
              <a:ext uri="{FF2B5EF4-FFF2-40B4-BE49-F238E27FC236}">
                <a16:creationId xmlns:a16="http://schemas.microsoft.com/office/drawing/2014/main" id="{D37B0F17-0EC6-4E6D-9804-7DC9E42A61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276CF-1790-4670-AD23-77154D9124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49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D426-CA82-4FD4-97AA-BA5D4505470B}"/>
              </a:ext>
            </a:extLst>
          </p:cNvPr>
          <p:cNvSpPr>
            <a:spLocks noGrp="1"/>
          </p:cNvSpPr>
          <p:nvPr>
            <p:ph type="title"/>
          </p:nvPr>
        </p:nvSpPr>
        <p:spPr>
          <a:xfrm>
            <a:off x="378314" y="120754"/>
            <a:ext cx="8770571" cy="683320"/>
          </a:xfrm>
        </p:spPr>
        <p:txBody>
          <a:bodyPr>
            <a:normAutofit/>
          </a:bodyPr>
          <a:lstStyle/>
          <a:p>
            <a:r>
              <a:rPr lang="en-US" sz="3600" b="1" i="0" dirty="0">
                <a:latin typeface="Arial" panose="020B0604020202020204" pitchFamily="34" charset="0"/>
                <a:cs typeface="Arial" panose="020B0604020202020204" pitchFamily="34" charset="0"/>
              </a:rPr>
              <a:t>FAMILY</a:t>
            </a:r>
          </a:p>
        </p:txBody>
      </p:sp>
      <p:sp>
        <p:nvSpPr>
          <p:cNvPr id="3" name="Rectangle 2">
            <a:extLst>
              <a:ext uri="{FF2B5EF4-FFF2-40B4-BE49-F238E27FC236}">
                <a16:creationId xmlns:a16="http://schemas.microsoft.com/office/drawing/2014/main" id="{47B596B0-596A-4CB8-B0D5-EBC89BB33891}"/>
              </a:ext>
            </a:extLst>
          </p:cNvPr>
          <p:cNvSpPr/>
          <p:nvPr/>
        </p:nvSpPr>
        <p:spPr>
          <a:xfrm>
            <a:off x="293011" y="804074"/>
            <a:ext cx="11605978" cy="5755422"/>
          </a:xfrm>
          <a:prstGeom prst="rect">
            <a:avLst/>
          </a:prstGeom>
        </p:spPr>
        <p:txBody>
          <a:bodyPr wrap="square">
            <a:spAutoFit/>
          </a:bodyPr>
          <a:lstStyle/>
          <a:p>
            <a:r>
              <a:rPr lang="en-US" sz="1600" i="1" dirty="0">
                <a:solidFill>
                  <a:srgbClr val="333333"/>
                </a:solidFill>
                <a:latin typeface="Arial" panose="020B0604020202020204" pitchFamily="34" charset="0"/>
                <a:cs typeface="Arial" panose="020B0604020202020204" pitchFamily="34" charset="0"/>
              </a:rPr>
              <a:t>Perhaps the area most under assault is that of the family. The devil seeks to steal, kill and destroy the family unit. Why? Because it is at the core of who we are and what God intends for us to be. Satan knows if he goes for the jugular—our family unit—he has us right where he wants us—crumbling and falling apart. </a:t>
            </a:r>
          </a:p>
          <a:p>
            <a:endParaRPr lang="en-US" sz="1600" i="1" dirty="0">
              <a:solidFill>
                <a:srgbClr val="333333"/>
              </a:solidFill>
              <a:latin typeface="Arial" panose="020B0604020202020204" pitchFamily="34" charset="0"/>
              <a:cs typeface="Arial" panose="020B0604020202020204" pitchFamily="34" charset="0"/>
            </a:endParaRPr>
          </a:p>
          <a:p>
            <a:r>
              <a:rPr lang="en-US" sz="1600" b="1" dirty="0">
                <a:solidFill>
                  <a:srgbClr val="333333"/>
                </a:solidFill>
                <a:latin typeface="Helvetica Neue"/>
              </a:rPr>
              <a:t>In the all powerful name of Jesus</a:t>
            </a:r>
            <a:r>
              <a:rPr lang="en-US" sz="1600" dirty="0">
                <a:solidFill>
                  <a:srgbClr val="333333"/>
                </a:solidFill>
                <a:latin typeface="Helvetica Neue"/>
              </a:rPr>
              <a:t>…</a:t>
            </a:r>
          </a:p>
          <a:p>
            <a:pPr marL="342900" indent="-342900">
              <a:buFont typeface="+mj-lt"/>
              <a:buAutoNum type="arabicPeriod"/>
            </a:pPr>
            <a:r>
              <a:rPr lang="en-US" sz="1600" dirty="0">
                <a:solidFill>
                  <a:srgbClr val="333333"/>
                </a:solidFill>
                <a:latin typeface="Arial" panose="020B0604020202020204" pitchFamily="34" charset="0"/>
                <a:cs typeface="Arial" panose="020B0604020202020204" pitchFamily="34" charset="0"/>
              </a:rPr>
              <a:t>We decree the complete eradication of premarital sex, cohabitation, divorce, pornography, abuse, neglect, abortion and same-sex marriage and all practices that are a direct assault on the family in America. We decree the reversal of all legislation that supports or protects these practices.</a:t>
            </a:r>
          </a:p>
          <a:p>
            <a:pPr marL="342900" indent="-342900">
              <a:buFont typeface="+mj-lt"/>
              <a:buAutoNum type="arabicPeriod"/>
            </a:pPr>
            <a:endParaRPr lang="en-US" sz="1600" dirty="0">
              <a:solidFill>
                <a:srgbClr val="333333"/>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333333"/>
                </a:solidFill>
                <a:latin typeface="Arial" panose="020B0604020202020204" pitchFamily="34" charset="0"/>
                <a:cs typeface="Arial" panose="020B0604020202020204" pitchFamily="34" charset="0"/>
              </a:rPr>
              <a:t>We decree and declare that marriage between </a:t>
            </a:r>
            <a:r>
              <a:rPr lang="en-US" sz="1600" u="sng" dirty="0">
                <a:solidFill>
                  <a:srgbClr val="333333"/>
                </a:solidFill>
                <a:latin typeface="Arial" panose="020B0604020202020204" pitchFamily="34" charset="0"/>
                <a:cs typeface="Arial" panose="020B0604020202020204" pitchFamily="34" charset="0"/>
              </a:rPr>
              <a:t>one man </a:t>
            </a:r>
            <a:r>
              <a:rPr lang="en-US" sz="1600" dirty="0">
                <a:solidFill>
                  <a:srgbClr val="333333"/>
                </a:solidFill>
                <a:latin typeface="Arial" panose="020B0604020202020204" pitchFamily="34" charset="0"/>
                <a:cs typeface="Arial" panose="020B0604020202020204" pitchFamily="34" charset="0"/>
              </a:rPr>
              <a:t>and </a:t>
            </a:r>
            <a:r>
              <a:rPr lang="en-US" sz="1600" u="sng" dirty="0">
                <a:solidFill>
                  <a:srgbClr val="333333"/>
                </a:solidFill>
                <a:latin typeface="Arial" panose="020B0604020202020204" pitchFamily="34" charset="0"/>
                <a:cs typeface="Arial" panose="020B0604020202020204" pitchFamily="34" charset="0"/>
              </a:rPr>
              <a:t>one woman </a:t>
            </a:r>
            <a:r>
              <a:rPr lang="en-US" sz="1600" dirty="0">
                <a:solidFill>
                  <a:srgbClr val="333333"/>
                </a:solidFill>
                <a:latin typeface="Arial" panose="020B0604020202020204" pitchFamily="34" charset="0"/>
                <a:cs typeface="Arial" panose="020B0604020202020204" pitchFamily="34" charset="0"/>
              </a:rPr>
              <a:t>will remain the foundation of the family in America. There will be no negative legal or financial impact for couple who desire to come together in holy matrimony.</a:t>
            </a:r>
          </a:p>
          <a:p>
            <a:pPr marL="342900" indent="-342900">
              <a:buFont typeface="+mj-lt"/>
              <a:buAutoNum type="arabicPeriod"/>
            </a:pPr>
            <a:endParaRPr lang="en-US" sz="1600" dirty="0">
              <a:solidFill>
                <a:srgbClr val="333333"/>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333333"/>
                </a:solidFill>
                <a:latin typeface="Arial" panose="020B0604020202020204" pitchFamily="34" charset="0"/>
                <a:cs typeface="Arial" panose="020B0604020202020204" pitchFamily="34" charset="0"/>
              </a:rPr>
              <a:t>We pray that fathers will take their place as priests in the home, submitting to the sanctification of the Lord to be made holy and equipped to renounce family curses and loose blessings over current and future generation. </a:t>
            </a:r>
          </a:p>
          <a:p>
            <a:pPr marL="342900" indent="-342900">
              <a:buFont typeface="+mj-lt"/>
              <a:buAutoNum type="arabicPeriod"/>
            </a:pPr>
            <a:endParaRPr lang="en-US" sz="1600" dirty="0">
              <a:solidFill>
                <a:srgbClr val="333333"/>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333333"/>
                </a:solidFill>
                <a:latin typeface="Arial" panose="020B0604020202020204" pitchFamily="34" charset="0"/>
                <a:cs typeface="Arial" panose="020B0604020202020204" pitchFamily="34" charset="0"/>
              </a:rPr>
              <a:t>We pray that Christian families will have the spiritual understanding to effectively engage in spiritual warfare and release God’s protection and angels for their families.</a:t>
            </a:r>
          </a:p>
          <a:p>
            <a:pPr marL="342900" indent="-342900">
              <a:buFont typeface="+mj-lt"/>
              <a:buAutoNum type="arabicPeriod"/>
            </a:pPr>
            <a:endParaRPr lang="en-US" sz="1600" dirty="0">
              <a:solidFill>
                <a:srgbClr val="333333"/>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333333"/>
                </a:solidFill>
                <a:latin typeface="Arial" panose="020B0604020202020204" pitchFamily="34" charset="0"/>
                <a:cs typeface="Arial" panose="020B0604020202020204" pitchFamily="34" charset="0"/>
              </a:rPr>
              <a:t>We pray that broken marriages will be restored, healed and strengthened. We command the spirit of divorce, abuse, strife and offense out of all godly marriages as evidenced by plummeting divorce rates.</a:t>
            </a:r>
          </a:p>
          <a:p>
            <a:pPr marL="342900" indent="-342900">
              <a:buFont typeface="+mj-lt"/>
              <a:buAutoNum type="arabicPeriod"/>
            </a:pPr>
            <a:endParaRPr lang="en-US" sz="1600" dirty="0">
              <a:solidFill>
                <a:srgbClr val="333333"/>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333333"/>
                </a:solidFill>
                <a:latin typeface="Arial" panose="020B0604020202020204" pitchFamily="34" charset="0"/>
                <a:cs typeface="Arial" panose="020B0604020202020204" pitchFamily="34" charset="0"/>
              </a:rPr>
              <a:t>We call all believers to stand for life and boldly defend the unborn. We call forth laborers, resources &amp; support to be provided for unwed and single mothers who choose to carry their babies and give them the opportunity of life.</a:t>
            </a:r>
          </a:p>
        </p:txBody>
      </p:sp>
      <p:sp>
        <p:nvSpPr>
          <p:cNvPr id="4" name="Slide Number Placeholder 3">
            <a:extLst>
              <a:ext uri="{FF2B5EF4-FFF2-40B4-BE49-F238E27FC236}">
                <a16:creationId xmlns:a16="http://schemas.microsoft.com/office/drawing/2014/main" id="{A1DCA67B-2790-4488-B64A-57854522069E}"/>
              </a:ext>
            </a:extLst>
          </p:cNvPr>
          <p:cNvSpPr>
            <a:spLocks noGrp="1"/>
          </p:cNvSpPr>
          <p:nvPr>
            <p:ph type="sldNum" sz="quarter" idx="12"/>
          </p:nvPr>
        </p:nvSpPr>
        <p:spPr/>
        <p:txBody>
          <a:bodyPr/>
          <a:lstStyle/>
          <a:p>
            <a:fld id="{D50276CF-1790-4670-AD23-77154D912434}" type="slidenum">
              <a:rPr lang="en-US" smtClean="0"/>
              <a:t>22</a:t>
            </a:fld>
            <a:endParaRPr lang="en-US"/>
          </a:p>
        </p:txBody>
      </p:sp>
    </p:spTree>
    <p:extLst>
      <p:ext uri="{BB962C8B-B14F-4D97-AF65-F5344CB8AC3E}">
        <p14:creationId xmlns:p14="http://schemas.microsoft.com/office/powerpoint/2010/main" val="1612111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1624-EFE9-49E1-915D-464E46F28A67}"/>
              </a:ext>
            </a:extLst>
          </p:cNvPr>
          <p:cNvSpPr>
            <a:spLocks noGrp="1"/>
          </p:cNvSpPr>
          <p:nvPr>
            <p:ph type="title"/>
          </p:nvPr>
        </p:nvSpPr>
        <p:spPr>
          <a:xfrm>
            <a:off x="312507" y="371475"/>
            <a:ext cx="10998150" cy="898125"/>
          </a:xfrm>
        </p:spPr>
        <p:txBody>
          <a:bodyPr>
            <a:noAutofit/>
          </a:bodyPr>
          <a:lstStyle/>
          <a:p>
            <a:r>
              <a:rPr lang="en-US" sz="3600" b="1" dirty="0">
                <a:latin typeface="Arial" panose="020B0604020202020204" pitchFamily="34" charset="0"/>
                <a:cs typeface="Arial" panose="020B0604020202020204" pitchFamily="34" charset="0"/>
              </a:rPr>
              <a:t>We Pray for Our Children and Families</a:t>
            </a:r>
            <a:br>
              <a:rPr lang="en-US" sz="2400" b="1" dirty="0">
                <a:latin typeface="+mn-lt"/>
              </a:rPr>
            </a:br>
            <a:endParaRPr lang="en-US" sz="2400" b="1" dirty="0">
              <a:latin typeface="+mn-lt"/>
            </a:endParaRPr>
          </a:p>
        </p:txBody>
      </p:sp>
      <p:sp>
        <p:nvSpPr>
          <p:cNvPr id="3" name="Content Placeholder 2">
            <a:extLst>
              <a:ext uri="{FF2B5EF4-FFF2-40B4-BE49-F238E27FC236}">
                <a16:creationId xmlns:a16="http://schemas.microsoft.com/office/drawing/2014/main" id="{3B772EA6-B55D-456D-9211-79BBB7FFE285}"/>
              </a:ext>
            </a:extLst>
          </p:cNvPr>
          <p:cNvSpPr>
            <a:spLocks noGrp="1"/>
          </p:cNvSpPr>
          <p:nvPr>
            <p:ph idx="1"/>
          </p:nvPr>
        </p:nvSpPr>
        <p:spPr>
          <a:xfrm>
            <a:off x="4662311" y="1771298"/>
            <a:ext cx="7096817" cy="4494036"/>
          </a:xfrm>
        </p:spPr>
        <p:txBody>
          <a:bodyPr>
            <a:normAutofit/>
          </a:bodyPr>
          <a:lstStyle/>
          <a:p>
            <a:pPr marL="0" indent="0">
              <a:buNone/>
            </a:pPr>
            <a:r>
              <a:rPr lang="en-US" sz="1900" b="1" dirty="0">
                <a:latin typeface="+mn-lt"/>
              </a:rPr>
              <a:t>WE POUR OUT HOLY SPIRIT POWER UPON OUR SONS AND OUR DAUGHTERS, OUR CHILDREN AND FUTURE GENERATIONS.  </a:t>
            </a:r>
          </a:p>
          <a:p>
            <a:pPr marL="0" indent="0">
              <a:buNone/>
            </a:pPr>
            <a:r>
              <a:rPr lang="en-US" sz="1900" dirty="0">
                <a:effectLst/>
                <a:latin typeface="Arial" panose="020B0604020202020204" pitchFamily="34" charset="0"/>
                <a:cs typeface="Arial" panose="020B0604020202020204" pitchFamily="34" charset="0"/>
              </a:rPr>
              <a:t>As Joel prophesied, Holy Spirit power is coming upon our children, teenagers, and young adults. Male and Female. All flesh. </a:t>
            </a:r>
            <a:r>
              <a:rPr lang="en-US" sz="1900" dirty="0">
                <a:latin typeface="Arial" panose="020B0604020202020204" pitchFamily="34" charset="0"/>
                <a:cs typeface="Arial" panose="020B0604020202020204" pitchFamily="34" charset="0"/>
              </a:rPr>
              <a:t>We call forth t</a:t>
            </a:r>
            <a:r>
              <a:rPr lang="en-US" sz="1900" dirty="0">
                <a:effectLst/>
                <a:latin typeface="Arial" panose="020B0604020202020204" pitchFamily="34" charset="0"/>
                <a:cs typeface="Arial" panose="020B0604020202020204" pitchFamily="34" charset="0"/>
              </a:rPr>
              <a:t>his emerging generation to </a:t>
            </a:r>
            <a:r>
              <a:rPr lang="en-US" sz="1900" dirty="0">
                <a:latin typeface="Arial" panose="020B0604020202020204" pitchFamily="34" charset="0"/>
                <a:cs typeface="Arial" panose="020B0604020202020204" pitchFamily="34" charset="0"/>
              </a:rPr>
              <a:t>ALL</a:t>
            </a:r>
            <a:r>
              <a:rPr lang="en-US" sz="1900" dirty="0">
                <a:effectLst/>
                <a:latin typeface="Arial" panose="020B0604020202020204" pitchFamily="34" charset="0"/>
                <a:cs typeface="Arial" panose="020B0604020202020204" pitchFamily="34" charset="0"/>
              </a:rPr>
              <a:t> rise up and serve our God and build Christ’s Kingdom. </a:t>
            </a:r>
          </a:p>
          <a:p>
            <a:pPr marL="0" indent="0">
              <a:buNone/>
            </a:pPr>
            <a:r>
              <a:rPr lang="en-US" sz="1900" dirty="0">
                <a:latin typeface="Arial" panose="020B0604020202020204" pitchFamily="34" charset="0"/>
                <a:cs typeface="Arial" panose="020B0604020202020204" pitchFamily="34" charset="0"/>
              </a:rPr>
              <a:t>We pray t</a:t>
            </a:r>
            <a:r>
              <a:rPr lang="en-US" sz="1900" dirty="0">
                <a:effectLst/>
                <a:latin typeface="Arial" panose="020B0604020202020204" pitchFamily="34" charset="0"/>
                <a:cs typeface="Arial" panose="020B0604020202020204" pitchFamily="34" charset="0"/>
              </a:rPr>
              <a:t>hey will experience holy visitations and prophesy, dream God’s dreams, see His vision and fulfill their divine destinies</a:t>
            </a:r>
            <a:r>
              <a:rPr lang="en-US" sz="1900" dirty="0">
                <a:latin typeface="Arial" panose="020B0604020202020204" pitchFamily="34" charset="0"/>
                <a:cs typeface="Arial" panose="020B0604020202020204" pitchFamily="34" charset="0"/>
              </a:rPr>
              <a:t>. We release them to </a:t>
            </a:r>
            <a:r>
              <a:rPr lang="en-US" sz="1900" dirty="0">
                <a:effectLst/>
                <a:latin typeface="Arial" panose="020B0604020202020204" pitchFamily="34" charset="0"/>
                <a:cs typeface="Arial" panose="020B0604020202020204" pitchFamily="34" charset="0"/>
              </a:rPr>
              <a:t>carry His presence in their generation. Their commitment to Christ the King is going to startle the world, and it’s going to be contagious. </a:t>
            </a:r>
          </a:p>
          <a:p>
            <a:pPr marL="0" indent="0">
              <a:buNone/>
            </a:pPr>
            <a:r>
              <a:rPr lang="en-US" sz="1900" b="1" dirty="0">
                <a:effectLst/>
                <a:latin typeface="Arial" panose="020B0604020202020204" pitchFamily="34" charset="0"/>
                <a:cs typeface="Arial" panose="020B0604020202020204" pitchFamily="34" charset="0"/>
              </a:rPr>
              <a:t>ALL: Awakening, be. Revival, be. Reformation, come and keep on coming. Revival fires, burn through this nation and around the world.”</a:t>
            </a:r>
          </a:p>
          <a:p>
            <a:pPr marL="0" indent="0">
              <a:buNone/>
            </a:pPr>
            <a:endParaRPr lang="en-US" sz="2800" dirty="0">
              <a:effectLst/>
              <a:latin typeface="Arial" panose="020B0604020202020204" pitchFamily="34" charset="0"/>
              <a:cs typeface="Arial" panose="020B0604020202020204" pitchFamily="34" charset="0"/>
            </a:endParaRPr>
          </a:p>
          <a:p>
            <a:pPr marL="0" indent="0">
              <a:buNone/>
            </a:pPr>
            <a:endParaRPr lang="en-US" dirty="0"/>
          </a:p>
        </p:txBody>
      </p:sp>
      <p:pic>
        <p:nvPicPr>
          <p:cNvPr id="4" name="Picture 3">
            <a:extLst>
              <a:ext uri="{FF2B5EF4-FFF2-40B4-BE49-F238E27FC236}">
                <a16:creationId xmlns:a16="http://schemas.microsoft.com/office/drawing/2014/main" id="{0DE072D2-E322-4E37-A9C2-06D270A49F7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2408" y="1047750"/>
            <a:ext cx="3994976" cy="5438775"/>
          </a:xfrm>
          <a:prstGeom prst="rect">
            <a:avLst/>
          </a:prstGeom>
        </p:spPr>
      </p:pic>
      <p:sp>
        <p:nvSpPr>
          <p:cNvPr id="5" name="Slide Number Placeholder 4">
            <a:extLst>
              <a:ext uri="{FF2B5EF4-FFF2-40B4-BE49-F238E27FC236}">
                <a16:creationId xmlns:a16="http://schemas.microsoft.com/office/drawing/2014/main" id="{49AABE04-5345-4E66-9B7D-083A70607C4A}"/>
              </a:ext>
            </a:extLst>
          </p:cNvPr>
          <p:cNvSpPr>
            <a:spLocks noGrp="1"/>
          </p:cNvSpPr>
          <p:nvPr>
            <p:ph type="sldNum" sz="quarter" idx="12"/>
          </p:nvPr>
        </p:nvSpPr>
        <p:spPr/>
        <p:txBody>
          <a:bodyPr/>
          <a:lstStyle/>
          <a:p>
            <a:fld id="{D50276CF-1790-4670-AD23-77154D912434}" type="slidenum">
              <a:rPr lang="en-US" smtClean="0"/>
              <a:t>23</a:t>
            </a:fld>
            <a:endParaRPr lang="en-US"/>
          </a:p>
        </p:txBody>
      </p:sp>
    </p:spTree>
    <p:extLst>
      <p:ext uri="{BB962C8B-B14F-4D97-AF65-F5344CB8AC3E}">
        <p14:creationId xmlns:p14="http://schemas.microsoft.com/office/powerpoint/2010/main" val="3123301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14A40C-1651-D1EE-A0BD-B2473E656488}"/>
              </a:ext>
            </a:extLst>
          </p:cNvPr>
          <p:cNvSpPr>
            <a:spLocks noGrp="1"/>
          </p:cNvSpPr>
          <p:nvPr>
            <p:ph type="sldNum" sz="quarter" idx="12"/>
          </p:nvPr>
        </p:nvSpPr>
        <p:spPr/>
        <p:txBody>
          <a:bodyPr/>
          <a:lstStyle/>
          <a:p>
            <a:fld id="{D50276CF-1790-4670-AD23-77154D912434}" type="slidenum">
              <a:rPr lang="en-US" smtClean="0"/>
              <a:t>24</a:t>
            </a:fld>
            <a:endParaRPr lang="en-US"/>
          </a:p>
        </p:txBody>
      </p:sp>
      <p:sp>
        <p:nvSpPr>
          <p:cNvPr id="6" name="TextBox 5">
            <a:extLst>
              <a:ext uri="{FF2B5EF4-FFF2-40B4-BE49-F238E27FC236}">
                <a16:creationId xmlns:a16="http://schemas.microsoft.com/office/drawing/2014/main" id="{A99650F6-AA80-F6B1-D03A-22A928994516}"/>
              </a:ext>
            </a:extLst>
          </p:cNvPr>
          <p:cNvSpPr txBox="1"/>
          <p:nvPr/>
        </p:nvSpPr>
        <p:spPr>
          <a:xfrm>
            <a:off x="304801" y="878906"/>
            <a:ext cx="11647054" cy="5262979"/>
          </a:xfrm>
          <a:prstGeom prst="rect">
            <a:avLst/>
          </a:prstGeom>
          <a:noFill/>
        </p:spPr>
        <p:txBody>
          <a:bodyPr wrap="square">
            <a:spAutoFit/>
          </a:bodyPr>
          <a:lstStyle/>
          <a:p>
            <a:pPr algn="l" rtl="0" fontAlgn="base"/>
            <a:r>
              <a:rPr lang="en-US" sz="1600" b="0" i="0" dirty="0">
                <a:solidFill>
                  <a:srgbClr val="333333"/>
                </a:solidFill>
                <a:effectLst/>
                <a:latin typeface="Arial" panose="020B0604020202020204" pitchFamily="34" charset="0"/>
                <a:cs typeface="Arial" panose="020B0604020202020204" pitchFamily="34" charset="0"/>
              </a:rPr>
              <a:t>“Father God, in the name of Jesus Christ, we lift up the United States of America to You and stand in the gap for her before You. We repent for the willingness of our leaders to see her fall. We repent for ourselves, America’s citizens, for not having been vigilant to guard the gift You gave us. Before You Almighty God, we call those sins our own, we bring them to the Cross, and ask You to remove them from us and from this land. According to Your Word, we speak this word of repentance over the United States of America: We repent, Lord, and </a:t>
            </a:r>
            <a:r>
              <a:rPr lang="en-US" sz="1600" dirty="0">
                <a:solidFill>
                  <a:srgbClr val="333333"/>
                </a:solidFill>
                <a:latin typeface="Arial" panose="020B0604020202020204" pitchFamily="34" charset="0"/>
                <a:cs typeface="Arial" panose="020B0604020202020204" pitchFamily="34" charset="0"/>
              </a:rPr>
              <a:t>hear You say, “</a:t>
            </a:r>
            <a:r>
              <a:rPr lang="en-US" sz="1600" b="0" i="0" dirty="0">
                <a:solidFill>
                  <a:srgbClr val="333333"/>
                </a:solidFill>
                <a:effectLst/>
                <a:latin typeface="Arial" panose="020B0604020202020204" pitchFamily="34" charset="0"/>
                <a:cs typeface="Arial" panose="020B0604020202020204" pitchFamily="34" charset="0"/>
              </a:rPr>
              <a:t>So do not fear, for I am with you; do not be dismayed, for I am your God. I will strengthen you and help you; I will uphold you with My righteous right hand. Instead of the tyranny of the present, I will appoint peace as your officers and righteousness as your taskmasters. Violence shall no more be heard in your land, nor devastation or destruction within your borders, but you shall call your walls Salvation and your gates Praise. </a:t>
            </a:r>
          </a:p>
          <a:p>
            <a:pPr algn="l" rtl="0" fontAlgn="base"/>
            <a:endParaRPr lang="en-US" sz="1600" b="0" i="0" dirty="0">
              <a:solidFill>
                <a:srgbClr val="333333"/>
              </a:solidFill>
              <a:effectLst/>
              <a:latin typeface="Arial" panose="020B0604020202020204" pitchFamily="34" charset="0"/>
              <a:cs typeface="Arial" panose="020B0604020202020204" pitchFamily="34" charset="0"/>
            </a:endParaRPr>
          </a:p>
          <a:p>
            <a:pPr algn="l" rtl="0" fontAlgn="base"/>
            <a:r>
              <a:rPr lang="en-US" sz="1600" dirty="0">
                <a:solidFill>
                  <a:srgbClr val="333333"/>
                </a:solidFill>
                <a:latin typeface="Arial" panose="020B0604020202020204" pitchFamily="34" charset="0"/>
                <a:cs typeface="Arial" panose="020B0604020202020204" pitchFamily="34" charset="0"/>
              </a:rPr>
              <a:t>At Your word, we claim the promise “</a:t>
            </a:r>
            <a:r>
              <a:rPr lang="en-US" sz="1600" b="0" i="0" dirty="0">
                <a:solidFill>
                  <a:srgbClr val="333333"/>
                </a:solidFill>
                <a:effectLst/>
                <a:latin typeface="Arial" panose="020B0604020202020204" pitchFamily="34" charset="0"/>
                <a:cs typeface="Arial" panose="020B0604020202020204" pitchFamily="34" charset="0"/>
              </a:rPr>
              <a:t>Your people also shall all be uncompromisingly and consistently righteous; they shall possess the land forever, the branch of My planting, the work of My hands, that I may be glorified. And they shall rebuild the ancient ruins; they shall raise up the former desolations and renew the ruined cities, the devastations of many generations.</a:t>
            </a:r>
          </a:p>
          <a:p>
            <a:pPr algn="l" rtl="0" fontAlgn="base"/>
            <a:r>
              <a:rPr lang="en-US" sz="1600" dirty="0">
                <a:solidFill>
                  <a:srgbClr val="333333"/>
                </a:solidFill>
                <a:latin typeface="Arial" panose="020B0604020202020204" pitchFamily="34" charset="0"/>
                <a:cs typeface="Arial" panose="020B0604020202020204" pitchFamily="34" charset="0"/>
              </a:rPr>
              <a:t>Because of Your great mercy, we claim the promise “</a:t>
            </a:r>
            <a:r>
              <a:rPr lang="en-US" sz="1600" b="0" i="0" dirty="0">
                <a:solidFill>
                  <a:srgbClr val="333333"/>
                </a:solidFill>
                <a:effectLst/>
                <a:latin typeface="Arial" panose="020B0604020202020204" pitchFamily="34" charset="0"/>
                <a:cs typeface="Arial" panose="020B0604020202020204" pitchFamily="34" charset="0"/>
              </a:rPr>
              <a:t>Instead of your former shame, you shall have a twofold recompense; instead of dishonor and reproach, your people shall rejoice in their portion. Therefore, in their land they shall possess double what they had forfeited; everlasting joy shall be theirs. For I, the Lord, love justice; </a:t>
            </a:r>
          </a:p>
          <a:p>
            <a:pPr algn="l" rtl="0" fontAlgn="base"/>
            <a:endParaRPr lang="en-US" sz="1600" dirty="0">
              <a:solidFill>
                <a:srgbClr val="333333"/>
              </a:solidFill>
              <a:latin typeface="Arial" panose="020B0604020202020204" pitchFamily="34" charset="0"/>
              <a:cs typeface="Arial" panose="020B0604020202020204" pitchFamily="34" charset="0"/>
            </a:endParaRPr>
          </a:p>
          <a:p>
            <a:pPr algn="l" rtl="0" fontAlgn="base"/>
            <a:r>
              <a:rPr lang="en-US" sz="1600" dirty="0">
                <a:solidFill>
                  <a:srgbClr val="333333"/>
                </a:solidFill>
                <a:latin typeface="Arial" panose="020B0604020202020204" pitchFamily="34" charset="0"/>
                <a:cs typeface="Arial" panose="020B0604020202020204" pitchFamily="34" charset="0"/>
              </a:rPr>
              <a:t>Heavenly Father and gracious Lord, hear us as we declare </a:t>
            </a:r>
            <a:r>
              <a:rPr lang="en-US" sz="1600" b="0" i="0" dirty="0">
                <a:solidFill>
                  <a:srgbClr val="333333"/>
                </a:solidFill>
                <a:effectLst/>
                <a:latin typeface="Arial" panose="020B0604020202020204" pitchFamily="34" charset="0"/>
                <a:cs typeface="Arial" panose="020B0604020202020204" pitchFamily="34" charset="0"/>
              </a:rPr>
              <a:t>“</a:t>
            </a:r>
            <a:r>
              <a:rPr lang="en-US" sz="1600" b="1" i="0" dirty="0">
                <a:solidFill>
                  <a:srgbClr val="333333"/>
                </a:solidFill>
                <a:effectLst/>
                <a:latin typeface="Arial" panose="020B0604020202020204" pitchFamily="34" charset="0"/>
                <a:cs typeface="Arial" panose="020B0604020202020204" pitchFamily="34" charset="0"/>
              </a:rPr>
              <a:t>Listen, O heavens, and we will speak; hear, O earth, the words of my mouth. We will proclaim the name of the Lord. Oh, praise the greatness of God! He is the Rock. His words are perfect, and all of His ways are just. A faithful God Who does no wrong, upright and just is He”</a:t>
            </a:r>
            <a:r>
              <a:rPr lang="en-US" sz="1600" b="0" i="0" dirty="0">
                <a:solidFill>
                  <a:srgbClr val="333333"/>
                </a:solidFill>
                <a:effectLst/>
                <a:latin typeface="Arial" panose="020B0604020202020204" pitchFamily="34" charset="0"/>
                <a:cs typeface="Arial" panose="020B0604020202020204" pitchFamily="34" charset="0"/>
              </a:rPr>
              <a:t>. And, in the name of Jesus Christ, we loose this nation from every assignment of satan set against her. And in His name, we bind Your promises, Father, to her. Thank You for Your healing work in this land, precious Lord. Amen.”</a:t>
            </a:r>
          </a:p>
        </p:txBody>
      </p:sp>
      <p:sp>
        <p:nvSpPr>
          <p:cNvPr id="8" name="TextBox 7">
            <a:extLst>
              <a:ext uri="{FF2B5EF4-FFF2-40B4-BE49-F238E27FC236}">
                <a16:creationId xmlns:a16="http://schemas.microsoft.com/office/drawing/2014/main" id="{81C732F0-B0AF-17F7-CAC7-5AF94A2F6AB1}"/>
              </a:ext>
            </a:extLst>
          </p:cNvPr>
          <p:cNvSpPr txBox="1"/>
          <p:nvPr/>
        </p:nvSpPr>
        <p:spPr>
          <a:xfrm>
            <a:off x="729673" y="211025"/>
            <a:ext cx="11222182" cy="584775"/>
          </a:xfrm>
          <a:prstGeom prst="rect">
            <a:avLst/>
          </a:prstGeom>
          <a:noFill/>
        </p:spPr>
        <p:txBody>
          <a:bodyPr wrap="square">
            <a:spAutoFit/>
          </a:bodyPr>
          <a:lstStyle/>
          <a:p>
            <a:r>
              <a:rPr lang="en-US" sz="3200" b="1" dirty="0"/>
              <a:t>We Pray for and Receive MERCY…  </a:t>
            </a:r>
            <a:r>
              <a:rPr lang="en-US" sz="3200" dirty="0">
                <a:solidFill>
                  <a:srgbClr val="FF0000"/>
                </a:solidFill>
              </a:rPr>
              <a:t>America</a:t>
            </a:r>
            <a:r>
              <a:rPr lang="en-US" sz="3200" dirty="0"/>
              <a:t> shall be </a:t>
            </a:r>
            <a:r>
              <a:rPr lang="en-US" sz="3200" dirty="0">
                <a:solidFill>
                  <a:srgbClr val="0070C0"/>
                </a:solidFill>
              </a:rPr>
              <a:t>saved!</a:t>
            </a:r>
          </a:p>
        </p:txBody>
      </p:sp>
    </p:spTree>
    <p:extLst>
      <p:ext uri="{BB962C8B-B14F-4D97-AF65-F5344CB8AC3E}">
        <p14:creationId xmlns:p14="http://schemas.microsoft.com/office/powerpoint/2010/main" val="1363891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00854C-C03C-EB06-0201-64264F566F22}"/>
              </a:ext>
            </a:extLst>
          </p:cNvPr>
          <p:cNvSpPr>
            <a:spLocks noGrp="1"/>
          </p:cNvSpPr>
          <p:nvPr>
            <p:ph type="sldNum" sz="quarter" idx="12"/>
          </p:nvPr>
        </p:nvSpPr>
        <p:spPr/>
        <p:txBody>
          <a:bodyPr/>
          <a:lstStyle/>
          <a:p>
            <a:fld id="{D50276CF-1790-4670-AD23-77154D912434}" type="slidenum">
              <a:rPr lang="en-US" smtClean="0"/>
              <a:t>25</a:t>
            </a:fld>
            <a:endParaRPr lang="en-US"/>
          </a:p>
        </p:txBody>
      </p:sp>
      <p:pic>
        <p:nvPicPr>
          <p:cNvPr id="4" name="Picture 3">
            <a:extLst>
              <a:ext uri="{FF2B5EF4-FFF2-40B4-BE49-F238E27FC236}">
                <a16:creationId xmlns:a16="http://schemas.microsoft.com/office/drawing/2014/main" id="{3925EFF4-5CDD-C631-0448-4B1142EC2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505575" cy="6858000"/>
          </a:xfrm>
          <a:prstGeom prst="rect">
            <a:avLst/>
          </a:prstGeom>
        </p:spPr>
      </p:pic>
      <p:sp>
        <p:nvSpPr>
          <p:cNvPr id="5" name="TextBox 4">
            <a:extLst>
              <a:ext uri="{FF2B5EF4-FFF2-40B4-BE49-F238E27FC236}">
                <a16:creationId xmlns:a16="http://schemas.microsoft.com/office/drawing/2014/main" id="{4C550BAA-F0DB-9EC9-253B-7CC7CB71B041}"/>
              </a:ext>
            </a:extLst>
          </p:cNvPr>
          <p:cNvSpPr txBox="1"/>
          <p:nvPr/>
        </p:nvSpPr>
        <p:spPr>
          <a:xfrm>
            <a:off x="6763042" y="227322"/>
            <a:ext cx="5250767" cy="6370975"/>
          </a:xfrm>
          <a:prstGeom prst="rect">
            <a:avLst/>
          </a:prstGeom>
          <a:noFill/>
        </p:spPr>
        <p:txBody>
          <a:bodyPr wrap="square">
            <a:spAutoFit/>
          </a:bodyPr>
          <a:lstStyle/>
          <a:p>
            <a:r>
              <a:rPr lang="en-US" sz="1700" b="0" i="0" dirty="0">
                <a:solidFill>
                  <a:srgbClr val="212529"/>
                </a:solidFill>
                <a:effectLst/>
                <a:latin typeface="Arial" panose="020B0604020202020204" pitchFamily="34" charset="0"/>
                <a:cs typeface="Arial" panose="020B0604020202020204" pitchFamily="34" charset="0"/>
              </a:rPr>
              <a:t>Oh Almighty </a:t>
            </a:r>
            <a:r>
              <a:rPr lang="en-US" sz="1700" dirty="0">
                <a:solidFill>
                  <a:srgbClr val="212529"/>
                </a:solidFill>
                <a:latin typeface="Arial" panose="020B0604020202020204" pitchFamily="34" charset="0"/>
                <a:cs typeface="Arial" panose="020B0604020202020204" pitchFamily="34" charset="0"/>
              </a:rPr>
              <a:t>G</a:t>
            </a:r>
            <a:r>
              <a:rPr lang="en-US" sz="1700" b="0" i="0" dirty="0">
                <a:solidFill>
                  <a:srgbClr val="212529"/>
                </a:solidFill>
                <a:effectLst/>
                <a:latin typeface="Arial" panose="020B0604020202020204" pitchFamily="34" charset="0"/>
                <a:cs typeface="Arial" panose="020B0604020202020204" pitchFamily="34" charset="0"/>
              </a:rPr>
              <a:t>od,</a:t>
            </a:r>
            <a:br>
              <a:rPr lang="en-US" sz="1700" dirty="0">
                <a:latin typeface="Arial" panose="020B0604020202020204" pitchFamily="34" charset="0"/>
                <a:cs typeface="Arial" panose="020B0604020202020204" pitchFamily="34" charset="0"/>
              </a:rPr>
            </a:br>
            <a:r>
              <a:rPr lang="en-US" sz="1700" dirty="0">
                <a:solidFill>
                  <a:srgbClr val="212529"/>
                </a:solidFill>
                <a:latin typeface="Arial" panose="020B0604020202020204" pitchFamily="34" charset="0"/>
                <a:cs typeface="Arial" panose="020B0604020202020204" pitchFamily="34" charset="0"/>
              </a:rPr>
              <a:t>W</a:t>
            </a:r>
            <a:r>
              <a:rPr lang="en-US" sz="1700" b="0" i="0" dirty="0">
                <a:solidFill>
                  <a:srgbClr val="212529"/>
                </a:solidFill>
                <a:effectLst/>
                <a:latin typeface="Arial" panose="020B0604020202020204" pitchFamily="34" charset="0"/>
                <a:cs typeface="Arial" panose="020B0604020202020204" pitchFamily="34" charset="0"/>
              </a:rPr>
              <a:t>hose great power and eternal wisdom embraces the universe, </a:t>
            </a:r>
            <a:r>
              <a:rPr lang="en-US" sz="1700" dirty="0">
                <a:solidFill>
                  <a:srgbClr val="212529"/>
                </a:solidFill>
                <a:latin typeface="Arial" panose="020B0604020202020204" pitchFamily="34" charset="0"/>
                <a:cs typeface="Arial" panose="020B0604020202020204" pitchFamily="34" charset="0"/>
              </a:rPr>
              <a:t>w</a:t>
            </a:r>
            <a:r>
              <a:rPr lang="en-US" sz="1700" b="0" i="0" dirty="0">
                <a:solidFill>
                  <a:srgbClr val="212529"/>
                </a:solidFill>
                <a:effectLst/>
                <a:latin typeface="Arial" panose="020B0604020202020204" pitchFamily="34" charset="0"/>
                <a:cs typeface="Arial" panose="020B0604020202020204" pitchFamily="34" charset="0"/>
              </a:rPr>
              <a:t>atch over all military and law enforcement officers.</a:t>
            </a:r>
            <a:br>
              <a:rPr lang="en-US" sz="1700" dirty="0">
                <a:latin typeface="Arial" panose="020B0604020202020204" pitchFamily="34" charset="0"/>
                <a:cs typeface="Arial" panose="020B0604020202020204" pitchFamily="34" charset="0"/>
              </a:rPr>
            </a:br>
            <a:r>
              <a:rPr lang="en-US" sz="1700" b="0" i="0" dirty="0">
                <a:solidFill>
                  <a:srgbClr val="212529"/>
                </a:solidFill>
                <a:effectLst/>
                <a:latin typeface="Arial" panose="020B0604020202020204" pitchFamily="34" charset="0"/>
                <a:cs typeface="Arial" panose="020B0604020202020204" pitchFamily="34" charset="0"/>
              </a:rPr>
              <a:t>Protect them from harm in the performance of their duty to stop corruption, theft, crimes, riots, and violence.</a:t>
            </a:r>
          </a:p>
          <a:p>
            <a:br>
              <a:rPr lang="en-US" sz="1700" dirty="0">
                <a:latin typeface="Arial" panose="020B0604020202020204" pitchFamily="34" charset="0"/>
                <a:cs typeface="Arial" panose="020B0604020202020204" pitchFamily="34" charset="0"/>
              </a:rPr>
            </a:br>
            <a:r>
              <a:rPr lang="en-US" sz="1700" b="0" i="0" dirty="0">
                <a:solidFill>
                  <a:srgbClr val="212529"/>
                </a:solidFill>
                <a:effectLst/>
                <a:latin typeface="Arial" panose="020B0604020202020204" pitchFamily="34" charset="0"/>
                <a:cs typeface="Arial" panose="020B0604020202020204" pitchFamily="34" charset="0"/>
              </a:rPr>
              <a:t>We pray, help them keep our streets and homes safe day and night. Help them to foil every enemy strategy and attempt to bring harm to the innocent.</a:t>
            </a:r>
          </a:p>
          <a:p>
            <a:br>
              <a:rPr lang="en-US" sz="1700" dirty="0">
                <a:latin typeface="Arial" panose="020B0604020202020204" pitchFamily="34" charset="0"/>
                <a:cs typeface="Arial" panose="020B0604020202020204" pitchFamily="34" charset="0"/>
              </a:rPr>
            </a:br>
            <a:r>
              <a:rPr lang="en-US" sz="1700" b="0" i="0" dirty="0">
                <a:solidFill>
                  <a:srgbClr val="212529"/>
                </a:solidFill>
                <a:effectLst/>
                <a:latin typeface="Arial" panose="020B0604020202020204" pitchFamily="34" charset="0"/>
                <a:cs typeface="Arial" panose="020B0604020202020204" pitchFamily="34" charset="0"/>
              </a:rPr>
              <a:t>We commend them into </a:t>
            </a:r>
            <a:r>
              <a:rPr lang="en-US" sz="1700" dirty="0">
                <a:solidFill>
                  <a:srgbClr val="212529"/>
                </a:solidFill>
                <a:latin typeface="Arial" panose="020B0604020202020204" pitchFamily="34" charset="0"/>
                <a:cs typeface="Arial" panose="020B0604020202020204" pitchFamily="34" charset="0"/>
              </a:rPr>
              <a:t>Y</a:t>
            </a:r>
            <a:r>
              <a:rPr lang="en-US" sz="1700" b="0" i="0" dirty="0">
                <a:solidFill>
                  <a:srgbClr val="212529"/>
                </a:solidFill>
                <a:effectLst/>
                <a:latin typeface="Arial" panose="020B0604020202020204" pitchFamily="34" charset="0"/>
                <a:cs typeface="Arial" panose="020B0604020202020204" pitchFamily="34" charset="0"/>
              </a:rPr>
              <a:t>our loving care because their duty is dangerous. Grant them your unending strength and courage in their daily assignments. Give them wisdom and discernment as they accomplish Your righteous will.</a:t>
            </a:r>
          </a:p>
          <a:p>
            <a:br>
              <a:rPr lang="en-US" sz="1700" dirty="0">
                <a:latin typeface="Arial" panose="020B0604020202020204" pitchFamily="34" charset="0"/>
                <a:cs typeface="Arial" panose="020B0604020202020204" pitchFamily="34" charset="0"/>
              </a:rPr>
            </a:br>
            <a:r>
              <a:rPr lang="en-US" sz="1700" b="0" i="0" dirty="0">
                <a:solidFill>
                  <a:srgbClr val="212529"/>
                </a:solidFill>
                <a:effectLst/>
                <a:latin typeface="Arial" panose="020B0604020202020204" pitchFamily="34" charset="0"/>
                <a:cs typeface="Arial" panose="020B0604020202020204" pitchFamily="34" charset="0"/>
              </a:rPr>
              <a:t>Heavenly Father, protect these brave men and women, grant them your almighty angels for protection, and unite them safely with their families after duty has ended.</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In the name of Jesus, the Good Shepherd, we pray. </a:t>
            </a:r>
            <a:r>
              <a:rPr lang="en-US" sz="1700" b="0" i="0" dirty="0">
                <a:solidFill>
                  <a:srgbClr val="212529"/>
                </a:solidFill>
                <a:effectLst/>
                <a:latin typeface="Arial" panose="020B0604020202020204" pitchFamily="34" charset="0"/>
                <a:cs typeface="Arial" panose="020B0604020202020204" pitchFamily="34" charset="0"/>
              </a:rPr>
              <a:t>Amen</a:t>
            </a:r>
            <a:endParaRPr lang="en-US"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836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8A5F-3C46-499E-9442-6A5FF02D1BF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We pray for ISRAEL-2</a:t>
            </a:r>
          </a:p>
        </p:txBody>
      </p:sp>
      <p:sp>
        <p:nvSpPr>
          <p:cNvPr id="3" name="Content Placeholder 2">
            <a:extLst>
              <a:ext uri="{FF2B5EF4-FFF2-40B4-BE49-F238E27FC236}">
                <a16:creationId xmlns:a16="http://schemas.microsoft.com/office/drawing/2014/main" id="{8D7116CC-61E6-4CF3-83AB-FAA6EE49D0F6}"/>
              </a:ext>
            </a:extLst>
          </p:cNvPr>
          <p:cNvSpPr>
            <a:spLocks noGrp="1"/>
          </p:cNvSpPr>
          <p:nvPr>
            <p:ph idx="1"/>
          </p:nvPr>
        </p:nvSpPr>
        <p:spPr>
          <a:xfrm>
            <a:off x="531431" y="2766306"/>
            <a:ext cx="10698192" cy="3984449"/>
          </a:xfrm>
        </p:spPr>
        <p:txBody>
          <a:bodyPr>
            <a:normAutofit fontScale="77500" lnSpcReduction="20000"/>
          </a:bodyPr>
          <a:lstStyle/>
          <a:p>
            <a:pPr marL="0" marR="0" lvl="0" indent="0">
              <a:lnSpc>
                <a:spcPct val="120000"/>
              </a:lnSpc>
              <a:spcBef>
                <a:spcPts val="0"/>
              </a:spcBef>
              <a:spcAft>
                <a:spcPts val="750"/>
              </a:spcAft>
              <a:buNone/>
              <a:tabLst>
                <a:tab pos="28575" algn="l"/>
                <a:tab pos="857250" algn="l"/>
              </a:tabLst>
            </a:pPr>
            <a:r>
              <a:rPr lang="en-US" sz="1800" b="1"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Holy Spirit,</a:t>
            </a:r>
            <a:r>
              <a:rPr lang="en-US" sz="1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please intervene in the current situation of Israel and protect them from the slander and lies of the United Nations and others: “When the enemy comes in like a flood, The Spirit of the Lord shall lift up a standard against him” (Isaiah 59:19).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20000"/>
              </a:lnSpc>
              <a:spcBef>
                <a:spcPts val="0"/>
              </a:spcBef>
              <a:spcAft>
                <a:spcPts val="750"/>
              </a:spcAft>
              <a:buNone/>
              <a:tabLst>
                <a:tab pos="28575" algn="l"/>
                <a:tab pos="857250" algn="l"/>
              </a:tabLst>
            </a:pPr>
            <a:r>
              <a:rPr lang="en-US" sz="1800" b="1" dirty="0">
                <a:solidFill>
                  <a:srgbClr val="222222"/>
                </a:solidFill>
                <a:latin typeface="Verdana" panose="020B0604030504040204" pitchFamily="34" charset="0"/>
                <a:ea typeface="Times New Roman" panose="02020603050405020304" pitchFamily="18" charset="0"/>
                <a:cs typeface="Times New Roman" panose="02020603050405020304" pitchFamily="18" charset="0"/>
              </a:rPr>
              <a:t>Lord, t</a:t>
            </a:r>
            <a:r>
              <a:rPr lang="en-US" sz="1800" b="1"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urn the hearts of the people of Israel</a:t>
            </a:r>
            <a:r>
              <a:rPr lang="en-US" sz="1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to trust in the name of the Lord for deliverance –not in the ‘chariots or horses’ of their military might (Zechariah 4:6). Save them from pride, self reliance and trusting in false ideologies – humanism, socialism, communism...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20000"/>
              </a:lnSpc>
              <a:spcBef>
                <a:spcPts val="0"/>
              </a:spcBef>
              <a:spcAft>
                <a:spcPts val="750"/>
              </a:spcAft>
              <a:buNone/>
              <a:tabLst>
                <a:tab pos="28575" algn="l"/>
                <a:tab pos="857250" algn="l"/>
              </a:tabLst>
            </a:pPr>
            <a:r>
              <a:rPr lang="en-US" sz="1800" b="1"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God of the harvest, we ask for laborers in preparation for the soul harvest.  </a:t>
            </a:r>
            <a:r>
              <a:rPr lang="en-US" sz="1800" b="1" dirty="0">
                <a:solidFill>
                  <a:srgbClr val="222222"/>
                </a:solidFill>
                <a:latin typeface="Verdana" panose="020B0604030504040204" pitchFamily="34" charset="0"/>
                <a:ea typeface="Times New Roman" panose="02020603050405020304" pitchFamily="18" charset="0"/>
                <a:cs typeface="Times New Roman" panose="02020603050405020304" pitchFamily="18" charset="0"/>
              </a:rPr>
              <a:t>R</a:t>
            </a:r>
            <a:r>
              <a:rPr lang="en-US" sz="1800" b="1"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aise up elders and young leaders</a:t>
            </a:r>
            <a:r>
              <a:rPr lang="en-US" sz="1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to teach and train the new generation of young Israelis who are coming to faith in the Messiah.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20000"/>
              </a:lnSpc>
              <a:spcBef>
                <a:spcPts val="0"/>
              </a:spcBef>
              <a:spcAft>
                <a:spcPts val="750"/>
              </a:spcAft>
              <a:buNone/>
              <a:tabLst>
                <a:tab pos="28575" algn="l"/>
                <a:tab pos="285750" algn="l"/>
                <a:tab pos="742950" algn="l"/>
                <a:tab pos="857250" algn="l"/>
              </a:tabLst>
            </a:pPr>
            <a:r>
              <a:rPr lang="en-US" sz="1800" b="1"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We pray for “Palestinian Arabs”</a:t>
            </a:r>
            <a:r>
              <a:rPr lang="en-US" sz="1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to come to faith in Christ and embrace God’s end-time purpose for Israel: send forth more laborers to bring an appointed harvest from the whole Middle East.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20000"/>
              </a:lnSpc>
              <a:spcBef>
                <a:spcPts val="0"/>
              </a:spcBef>
              <a:spcAft>
                <a:spcPts val="750"/>
              </a:spcAft>
              <a:buNone/>
              <a:tabLst>
                <a:tab pos="28575" algn="l"/>
                <a:tab pos="285750" algn="l"/>
                <a:tab pos="742950" algn="l"/>
                <a:tab pos="857250" algn="l"/>
              </a:tabLst>
            </a:pPr>
            <a:r>
              <a:rPr lang="en-US" sz="1800" b="1"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We pray that Israel’s relationship with the United States</a:t>
            </a:r>
            <a:r>
              <a:rPr lang="en-US" sz="1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will remain strong and uncompromised. May our nation-and especially young believers- recognize and support God’s purposes for Israel and reject the lies </a:t>
            </a:r>
            <a:r>
              <a:rPr lang="en-US" sz="180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rPr>
              <a:t>and </a:t>
            </a:r>
            <a:r>
              <a:rPr lang="en-US" sz="1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compromises of a two-state solution, a division of Jerusalem...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20000"/>
              </a:lnSpc>
              <a:spcBef>
                <a:spcPts val="0"/>
              </a:spcBef>
              <a:spcAft>
                <a:spcPts val="750"/>
              </a:spcAft>
              <a:buNone/>
              <a:tabLst>
                <a:tab pos="28575" algn="l"/>
                <a:tab pos="285750" algn="l"/>
                <a:tab pos="742950" algn="l"/>
                <a:tab pos="857250" algn="l"/>
              </a:tabLst>
            </a:pPr>
            <a:r>
              <a:rPr lang="en-US" sz="1800" b="1"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Lord, we ask young believers in America</a:t>
            </a:r>
            <a:r>
              <a:rPr lang="en-US" sz="1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would come to love the Jewish people as they seek to prepare the way for the return of the Messiah. May every voice of antisemitism and replacement theology be silenced.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96FA1479-6ACA-4380-B3ED-FD9873F256F5}"/>
              </a:ext>
            </a:extLst>
          </p:cNvPr>
          <p:cNvSpPr>
            <a:spLocks noGrp="1"/>
          </p:cNvSpPr>
          <p:nvPr>
            <p:ph type="sldNum" sz="quarter" idx="12"/>
          </p:nvPr>
        </p:nvSpPr>
        <p:spPr/>
        <p:txBody>
          <a:bodyPr/>
          <a:lstStyle/>
          <a:p>
            <a:fld id="{D50276CF-1790-4670-AD23-77154D912434}" type="slidenum">
              <a:rPr lang="en-US" smtClean="0"/>
              <a:t>26</a:t>
            </a:fld>
            <a:endParaRPr lang="en-US"/>
          </a:p>
        </p:txBody>
      </p:sp>
      <p:sp>
        <p:nvSpPr>
          <p:cNvPr id="5" name="TextBox 2">
            <a:extLst>
              <a:ext uri="{FF2B5EF4-FFF2-40B4-BE49-F238E27FC236}">
                <a16:creationId xmlns:a16="http://schemas.microsoft.com/office/drawing/2014/main" id="{895238DC-9844-BC5E-F77B-FA0177F7A900}"/>
              </a:ext>
            </a:extLst>
          </p:cNvPr>
          <p:cNvSpPr txBox="1"/>
          <p:nvPr/>
        </p:nvSpPr>
        <p:spPr>
          <a:xfrm rot="21283299">
            <a:off x="7677929" y="283639"/>
            <a:ext cx="3961937" cy="2031325"/>
          </a:xfrm>
          <a:prstGeom prst="rect">
            <a:avLst/>
          </a:prstGeom>
          <a:solidFill>
            <a:schemeClr val="bg1">
              <a:lumMod val="85000"/>
            </a:schemeClr>
          </a:solidFill>
          <a:ln>
            <a:solidFill>
              <a:srgbClr val="C00000"/>
            </a:solidFill>
          </a:ln>
          <a:effectLst>
            <a:glow rad="139700">
              <a:schemeClr val="accent3">
                <a:satMod val="175000"/>
                <a:alpha val="40000"/>
              </a:schemeClr>
            </a:glo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C00000"/>
                </a:solidFill>
                <a:latin typeface="Arial" panose="020B0604020202020204" pitchFamily="34" charset="0"/>
                <a:cs typeface="Arial" panose="020B0604020202020204" pitchFamily="34" charset="0"/>
              </a:rPr>
              <a:t>Almighty God, Thwart the Tower of Babel strategy of the enemy to take and divide Jerusalem and to replace You on the throne in Israel. Send angels to guard and war on behalf of Your great name and purposes.</a:t>
            </a:r>
          </a:p>
        </p:txBody>
      </p:sp>
    </p:spTree>
    <p:extLst>
      <p:ext uri="{BB962C8B-B14F-4D97-AF65-F5344CB8AC3E}">
        <p14:creationId xmlns:p14="http://schemas.microsoft.com/office/powerpoint/2010/main" val="2351747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68BDF3-2C44-40A2-B06C-20130C3C23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276CF-1790-4670-AD23-77154D9124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0F6E3CE-801B-DDF3-007A-B3C912E0E1E1}"/>
              </a:ext>
            </a:extLst>
          </p:cNvPr>
          <p:cNvPicPr>
            <a:picLocks noChangeAspect="1"/>
          </p:cNvPicPr>
          <p:nvPr/>
        </p:nvPicPr>
        <p:blipFill>
          <a:blip r:embed="rId3"/>
          <a:stretch>
            <a:fillRect/>
          </a:stretch>
        </p:blipFill>
        <p:spPr>
          <a:xfrm>
            <a:off x="5855855" y="2404533"/>
            <a:ext cx="6336145" cy="4453467"/>
          </a:xfrm>
          <a:prstGeom prst="rect">
            <a:avLst/>
          </a:prstGeom>
        </p:spPr>
      </p:pic>
      <p:pic>
        <p:nvPicPr>
          <p:cNvPr id="8" name="Picture 2" descr="Prayer of Unity">
            <a:extLst>
              <a:ext uri="{FF2B5EF4-FFF2-40B4-BE49-F238E27FC236}">
                <a16:creationId xmlns:a16="http://schemas.microsoft.com/office/drawing/2014/main" id="{AC44AE11-40B8-364B-1293-15AB7CCC1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6316979" cy="5317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840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58C6E-5ED6-402A-8C5D-32AC7A7F69B1}"/>
              </a:ext>
            </a:extLst>
          </p:cNvPr>
          <p:cNvSpPr>
            <a:spLocks noGrp="1"/>
          </p:cNvSpPr>
          <p:nvPr>
            <p:ph type="title"/>
          </p:nvPr>
        </p:nvSpPr>
        <p:spPr>
          <a:xfrm>
            <a:off x="270675" y="293881"/>
            <a:ext cx="8770571" cy="926823"/>
          </a:xfrm>
        </p:spPr>
        <p:txBody>
          <a:bodyPr>
            <a:normAutofit/>
          </a:bodyPr>
          <a:lstStyle/>
          <a:p>
            <a:r>
              <a:rPr lang="en-US" sz="3600" b="1" dirty="0">
                <a:latin typeface="Arial" panose="020B0604020202020204" pitchFamily="34" charset="0"/>
                <a:cs typeface="Arial" panose="020B0604020202020204" pitchFamily="34" charset="0"/>
              </a:rPr>
              <a:t>Blessing Prayer for the World</a:t>
            </a:r>
            <a:endParaRPr lang="en-US" sz="3600" b="1" dirty="0">
              <a:latin typeface="+mn-lt"/>
            </a:endParaRPr>
          </a:p>
        </p:txBody>
      </p:sp>
      <p:sp>
        <p:nvSpPr>
          <p:cNvPr id="9" name="Content Placeholder 8">
            <a:extLst>
              <a:ext uri="{FF2B5EF4-FFF2-40B4-BE49-F238E27FC236}">
                <a16:creationId xmlns:a16="http://schemas.microsoft.com/office/drawing/2014/main" id="{8AB47D52-C3B7-4EF0-ACB9-C05708A73E2A}"/>
              </a:ext>
            </a:extLst>
          </p:cNvPr>
          <p:cNvSpPr>
            <a:spLocks noGrp="1"/>
          </p:cNvSpPr>
          <p:nvPr>
            <p:ph idx="1"/>
          </p:nvPr>
        </p:nvSpPr>
        <p:spPr>
          <a:xfrm>
            <a:off x="434579" y="1021201"/>
            <a:ext cx="6542466" cy="5396852"/>
          </a:xfrm>
        </p:spPr>
        <p:txBody>
          <a:bodyPr>
            <a:noAutofit/>
          </a:bodyPr>
          <a:lstStyle/>
          <a:p>
            <a:pPr marL="342900" indent="-342900">
              <a:lnSpc>
                <a:spcPct val="120000"/>
              </a:lnSpc>
              <a:buFont typeface="+mj-lt"/>
              <a:buAutoNum type="arabicPeriod"/>
              <a:tabLst>
                <a:tab pos="284163" algn="l"/>
              </a:tabLst>
            </a:pPr>
            <a:r>
              <a:rPr lang="en-US" sz="1400" dirty="0">
                <a:latin typeface="Arial" panose="020B0604020202020204" pitchFamily="34" charset="0"/>
                <a:cs typeface="Arial" panose="020B0604020202020204" pitchFamily="34" charset="0"/>
              </a:rPr>
              <a:t>May God be gracious to us and bless us; may He make His countenance shine upon us forever; that Your way be known on earth, Your salvation among all nations. The nations will extol You, O God; all the nations will extol You. </a:t>
            </a:r>
            <a:r>
              <a:rPr lang="en-US" sz="1400" b="1" dirty="0">
                <a:latin typeface="Arial" panose="020B0604020202020204" pitchFamily="34" charset="0"/>
                <a:cs typeface="Arial" panose="020B0604020202020204" pitchFamily="34" charset="0"/>
              </a:rPr>
              <a:t>The nations will rejoice and sing for joy,</a:t>
            </a:r>
            <a:r>
              <a:rPr lang="en-US" sz="1400" dirty="0">
                <a:latin typeface="Arial" panose="020B0604020202020204" pitchFamily="34" charset="0"/>
                <a:cs typeface="Arial" panose="020B0604020202020204" pitchFamily="34" charset="0"/>
              </a:rPr>
              <a:t> for You will judge the peoples justly and guide the nations on earth forever. </a:t>
            </a:r>
          </a:p>
          <a:p>
            <a:pPr marL="342900" indent="-342900">
              <a:lnSpc>
                <a:spcPct val="120000"/>
              </a:lnSpc>
              <a:buFont typeface="+mj-lt"/>
              <a:buAutoNum type="arabicPeriod"/>
              <a:tabLst>
                <a:tab pos="284163" algn="l"/>
              </a:tabLst>
            </a:pPr>
            <a:r>
              <a:rPr lang="en-US" sz="1400" dirty="0">
                <a:latin typeface="Arial" panose="020B0604020202020204" pitchFamily="34" charset="0"/>
                <a:cs typeface="Arial" panose="020B0604020202020204" pitchFamily="34" charset="0"/>
              </a:rPr>
              <a:t>The peoples will extol You, O God; all the peoples will extol You, for the earth will have yielded its produce and God, our God, will bless us. God will bless us; and all, from the farthest corners of the earth, shall fear Him.</a:t>
            </a:r>
          </a:p>
          <a:p>
            <a:pPr marL="342900" indent="-342900">
              <a:lnSpc>
                <a:spcPct val="120000"/>
              </a:lnSpc>
              <a:buFont typeface="+mj-lt"/>
              <a:buAutoNum type="arabicPeriod"/>
              <a:tabLst>
                <a:tab pos="284163" algn="l"/>
              </a:tabLst>
            </a:pPr>
            <a:r>
              <a:rPr lang="en-US" sz="1400" dirty="0">
                <a:latin typeface="Arial" panose="020B0604020202020204" pitchFamily="34" charset="0"/>
                <a:cs typeface="Arial" panose="020B0604020202020204" pitchFamily="34" charset="0"/>
              </a:rPr>
              <a:t>We implore You, by the great power of Your right hand, </a:t>
            </a:r>
            <a:r>
              <a:rPr lang="en-US" sz="1400" b="1" dirty="0">
                <a:latin typeface="Arial" panose="020B0604020202020204" pitchFamily="34" charset="0"/>
                <a:cs typeface="Arial" panose="020B0604020202020204" pitchFamily="34" charset="0"/>
              </a:rPr>
              <a:t>RELEASE EVERY CAPTIVE. </a:t>
            </a:r>
            <a:r>
              <a:rPr lang="en-US" sz="1400" dirty="0">
                <a:latin typeface="Arial" panose="020B0604020202020204" pitchFamily="34" charset="0"/>
                <a:cs typeface="Arial" panose="020B0604020202020204" pitchFamily="34" charset="0"/>
              </a:rPr>
              <a:t>Accept the prayer of Your people; strengthen us, purify us, awesome One.</a:t>
            </a:r>
          </a:p>
          <a:p>
            <a:pPr marL="342900" indent="-342900">
              <a:lnSpc>
                <a:spcPct val="120000"/>
              </a:lnSpc>
              <a:buFont typeface="+mj-lt"/>
              <a:buAutoNum type="arabicPeriod"/>
              <a:tabLst>
                <a:tab pos="284163" algn="l"/>
              </a:tabLst>
            </a:pPr>
            <a:r>
              <a:rPr lang="en-US" sz="1400" dirty="0">
                <a:latin typeface="Arial" panose="020B0604020202020204" pitchFamily="34" charset="0"/>
                <a:cs typeface="Arial" panose="020B0604020202020204" pitchFamily="34" charset="0"/>
              </a:rPr>
              <a:t>Mighty One, we beseech You, guard as the apple of the eye those who seek You. Bless them, cleanse them; bestow upon them forever Your merciful righteousness. </a:t>
            </a:r>
          </a:p>
          <a:p>
            <a:pPr marL="342900" indent="-342900">
              <a:lnSpc>
                <a:spcPct val="120000"/>
              </a:lnSpc>
              <a:buFont typeface="+mj-lt"/>
              <a:buAutoNum type="arabicPeriod"/>
              <a:tabLst>
                <a:tab pos="284163" algn="l"/>
              </a:tabLst>
            </a:pPr>
            <a:r>
              <a:rPr lang="en-US" sz="1400" dirty="0">
                <a:latin typeface="Arial" panose="020B0604020202020204" pitchFamily="34" charset="0"/>
                <a:cs typeface="Arial" panose="020B0604020202020204" pitchFamily="34" charset="0"/>
              </a:rPr>
              <a:t>Powerful, holy One, in Your abounding goodness, guide Your congregation. Only and exalted One, turn to Your people who are mindful of Your holiness. Accept our supplication and hear our cry, You who knows secret thoughts.</a:t>
            </a:r>
          </a:p>
          <a:p>
            <a:pPr marL="342900" indent="-342900">
              <a:lnSpc>
                <a:spcPct val="120000"/>
              </a:lnSpc>
              <a:buFont typeface="+mj-lt"/>
              <a:buAutoNum type="arabicPeriod"/>
              <a:tabLst>
                <a:tab pos="284163" algn="l"/>
              </a:tabLst>
            </a:pPr>
            <a:r>
              <a:rPr lang="en-US" sz="1400" dirty="0">
                <a:latin typeface="Arial" panose="020B0604020202020204" pitchFamily="34" charset="0"/>
                <a:cs typeface="Arial" panose="020B0604020202020204" pitchFamily="34" charset="0"/>
              </a:rPr>
              <a:t>Blessed be the name of the glory of Christ’s  Kingdom forever and ever.</a:t>
            </a:r>
          </a:p>
        </p:txBody>
      </p:sp>
      <p:sp>
        <p:nvSpPr>
          <p:cNvPr id="3" name="TextBox 2">
            <a:extLst>
              <a:ext uri="{FF2B5EF4-FFF2-40B4-BE49-F238E27FC236}">
                <a16:creationId xmlns:a16="http://schemas.microsoft.com/office/drawing/2014/main" id="{4268B600-0497-4C93-8290-3156405B1B3B}"/>
              </a:ext>
            </a:extLst>
          </p:cNvPr>
          <p:cNvSpPr txBox="1"/>
          <p:nvPr/>
        </p:nvSpPr>
        <p:spPr>
          <a:xfrm>
            <a:off x="7793795" y="5494723"/>
            <a:ext cx="4053314" cy="923330"/>
          </a:xfrm>
          <a:prstGeom prst="rect">
            <a:avLst/>
          </a:prstGeom>
          <a:noFill/>
        </p:spPr>
        <p:txBody>
          <a:bodyPr wrap="square" rtlCol="0">
            <a:spAutoFit/>
          </a:bodyPr>
          <a:lstStyle/>
          <a:p>
            <a:r>
              <a:rPr lang="en-US" dirty="0">
                <a:solidFill>
                  <a:srgbClr val="0070C0"/>
                </a:solidFill>
              </a:rPr>
              <a:t>Let the heavens </a:t>
            </a:r>
            <a:r>
              <a:rPr lang="en-US" b="1" dirty="0">
                <a:solidFill>
                  <a:srgbClr val="0070C0"/>
                </a:solidFill>
              </a:rPr>
              <a:t>rejoice</a:t>
            </a:r>
            <a:r>
              <a:rPr lang="en-US" dirty="0">
                <a:solidFill>
                  <a:srgbClr val="0070C0"/>
                </a:solidFill>
              </a:rPr>
              <a:t>, let the earth be glad; let the sea resound, and all that is in it. Ps 96:11</a:t>
            </a:r>
          </a:p>
        </p:txBody>
      </p:sp>
      <p:pic>
        <p:nvPicPr>
          <p:cNvPr id="5" name="Picture 2" descr="New Heart Living - Jesus came to set the captives free from sin and death.  We are free, even though we don't always act like it. Often, we use our  freedom as">
            <a:extLst>
              <a:ext uri="{FF2B5EF4-FFF2-40B4-BE49-F238E27FC236}">
                <a16:creationId xmlns:a16="http://schemas.microsoft.com/office/drawing/2014/main" id="{269EDAC0-29A9-4AFC-8E85-CB8E60E77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7403" y="0"/>
            <a:ext cx="4926098" cy="53968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E447E00-2497-4A47-AC11-8A8AA9527F0E}"/>
              </a:ext>
            </a:extLst>
          </p:cNvPr>
          <p:cNvSpPr>
            <a:spLocks noGrp="1"/>
          </p:cNvSpPr>
          <p:nvPr>
            <p:ph type="sldNum" sz="quarter" idx="12"/>
          </p:nvPr>
        </p:nvSpPr>
        <p:spPr/>
        <p:txBody>
          <a:bodyPr/>
          <a:lstStyle/>
          <a:p>
            <a:fld id="{D50276CF-1790-4670-AD23-77154D912434}" type="slidenum">
              <a:rPr lang="en-US" smtClean="0"/>
              <a:t>28</a:t>
            </a:fld>
            <a:endParaRPr lang="en-US"/>
          </a:p>
        </p:txBody>
      </p:sp>
    </p:spTree>
    <p:extLst>
      <p:ext uri="{BB962C8B-B14F-4D97-AF65-F5344CB8AC3E}">
        <p14:creationId xmlns:p14="http://schemas.microsoft.com/office/powerpoint/2010/main" val="693219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308BD8-670F-549A-E8E8-F07A9E31683B}"/>
              </a:ext>
            </a:extLst>
          </p:cNvPr>
          <p:cNvSpPr>
            <a:spLocks noGrp="1"/>
          </p:cNvSpPr>
          <p:nvPr>
            <p:ph type="sldNum" sz="quarter" idx="12"/>
          </p:nvPr>
        </p:nvSpPr>
        <p:spPr/>
        <p:txBody>
          <a:bodyPr/>
          <a:lstStyle/>
          <a:p>
            <a:fld id="{D50276CF-1790-4670-AD23-77154D912434}" type="slidenum">
              <a:rPr lang="en-US" smtClean="0"/>
              <a:t>29</a:t>
            </a:fld>
            <a:endParaRPr lang="en-US"/>
          </a:p>
        </p:txBody>
      </p:sp>
      <p:graphicFrame>
        <p:nvGraphicFramePr>
          <p:cNvPr id="3" name="Object 2">
            <a:extLst>
              <a:ext uri="{FF2B5EF4-FFF2-40B4-BE49-F238E27FC236}">
                <a16:creationId xmlns:a16="http://schemas.microsoft.com/office/drawing/2014/main" id="{F4C221C5-1E9C-E162-AB17-04A0294B1BAA}"/>
              </a:ext>
            </a:extLst>
          </p:cNvPr>
          <p:cNvGraphicFramePr>
            <a:graphicFrameLocks noChangeAspect="1"/>
          </p:cNvGraphicFramePr>
          <p:nvPr>
            <p:extLst>
              <p:ext uri="{D42A27DB-BD31-4B8C-83A1-F6EECF244321}">
                <p14:modId xmlns:p14="http://schemas.microsoft.com/office/powerpoint/2010/main" val="1174494144"/>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Bitmap Image" r:id="rId3" imgW="9172440" imgH="6124680" progId="PBrush">
                  <p:embed/>
                </p:oleObj>
              </mc:Choice>
              <mc:Fallback>
                <p:oleObj name="Bitmap Image" r:id="rId3" imgW="9172440" imgH="6124680" progId="PBrush">
                  <p:embed/>
                  <p:pic>
                    <p:nvPicPr>
                      <p:cNvPr id="0" name=""/>
                      <p:cNvPicPr/>
                      <p:nvPr/>
                    </p:nvPicPr>
                    <p:blipFill>
                      <a:blip r:embed="rId4"/>
                      <a:stretch>
                        <a:fillRect/>
                      </a:stretch>
                    </p:blipFill>
                    <p:spPr>
                      <a:xfrm>
                        <a:off x="0" y="0"/>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664235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CEEFEA-A4E8-43DC-AF8D-6B3028B380ED}"/>
              </a:ext>
            </a:extLst>
          </p:cNvPr>
          <p:cNvSpPr>
            <a:spLocks noGrp="1"/>
          </p:cNvSpPr>
          <p:nvPr>
            <p:ph type="sldNum" sz="quarter" idx="12"/>
          </p:nvPr>
        </p:nvSpPr>
        <p:spPr/>
        <p:txBody>
          <a:bodyPr/>
          <a:lstStyle/>
          <a:p>
            <a:fld id="{D50276CF-1790-4670-AD23-77154D912434}" type="slidenum">
              <a:rPr lang="en-US" smtClean="0"/>
              <a:t>3</a:t>
            </a:fld>
            <a:endParaRPr lang="en-US"/>
          </a:p>
        </p:txBody>
      </p:sp>
      <p:pic>
        <p:nvPicPr>
          <p:cNvPr id="4" name="Picture 3">
            <a:extLst>
              <a:ext uri="{FF2B5EF4-FFF2-40B4-BE49-F238E27FC236}">
                <a16:creationId xmlns:a16="http://schemas.microsoft.com/office/drawing/2014/main" id="{2D201D47-8DFC-4ED3-9BD5-D027DB8AC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
            <a:ext cx="12192000" cy="6826250"/>
          </a:xfrm>
          <a:prstGeom prst="rect">
            <a:avLst/>
          </a:prstGeom>
        </p:spPr>
      </p:pic>
      <p:sp>
        <p:nvSpPr>
          <p:cNvPr id="5" name="TextBox 4">
            <a:extLst>
              <a:ext uri="{FF2B5EF4-FFF2-40B4-BE49-F238E27FC236}">
                <a16:creationId xmlns:a16="http://schemas.microsoft.com/office/drawing/2014/main" id="{26D8B5DE-8018-4C17-93BE-1B99CB9164BD}"/>
              </a:ext>
            </a:extLst>
          </p:cNvPr>
          <p:cNvSpPr txBox="1"/>
          <p:nvPr/>
        </p:nvSpPr>
        <p:spPr>
          <a:xfrm>
            <a:off x="8486675" y="220794"/>
            <a:ext cx="3972025" cy="1754326"/>
          </a:xfrm>
          <a:prstGeom prst="rect">
            <a:avLst/>
          </a:prstGeom>
          <a:noFill/>
        </p:spPr>
        <p:txBody>
          <a:bodyPr wrap="square" rtlCol="0">
            <a:spAutoFit/>
          </a:bodyPr>
          <a:lstStyle/>
          <a:p>
            <a:pPr algn="ctr"/>
            <a:r>
              <a:rPr lang="en-US" sz="3600" b="1" dirty="0">
                <a:solidFill>
                  <a:schemeClr val="bg1"/>
                </a:solidFill>
              </a:rPr>
              <a:t>NIGHTWATCH</a:t>
            </a:r>
          </a:p>
          <a:p>
            <a:pPr algn="ctr"/>
            <a:r>
              <a:rPr lang="en-US" sz="3600" b="1" dirty="0">
                <a:solidFill>
                  <a:schemeClr val="bg1"/>
                </a:solidFill>
              </a:rPr>
              <a:t>THURSDAY</a:t>
            </a:r>
          </a:p>
          <a:p>
            <a:pPr algn="ctr"/>
            <a:r>
              <a:rPr lang="en-US" sz="3600" b="1" dirty="0">
                <a:solidFill>
                  <a:schemeClr val="bg1"/>
                </a:solidFill>
              </a:rPr>
              <a:t>PRAYER</a:t>
            </a:r>
          </a:p>
        </p:txBody>
      </p:sp>
      <p:sp>
        <p:nvSpPr>
          <p:cNvPr id="6" name="TextBox 5">
            <a:extLst>
              <a:ext uri="{FF2B5EF4-FFF2-40B4-BE49-F238E27FC236}">
                <a16:creationId xmlns:a16="http://schemas.microsoft.com/office/drawing/2014/main" id="{BB4CCBC2-FFBD-4229-868E-B7BA26EFE134}"/>
              </a:ext>
            </a:extLst>
          </p:cNvPr>
          <p:cNvSpPr txBox="1"/>
          <p:nvPr/>
        </p:nvSpPr>
        <p:spPr>
          <a:xfrm>
            <a:off x="149200" y="336443"/>
            <a:ext cx="8359800" cy="6675097"/>
          </a:xfrm>
          <a:prstGeom prst="rect">
            <a:avLst/>
          </a:prstGeom>
          <a:noFill/>
        </p:spPr>
        <p:txBody>
          <a:bodyPr wrap="square" rtlCol="0">
            <a:spAutoFit/>
          </a:bodyPr>
          <a:lstStyle/>
          <a:p>
            <a:pPr marL="0" marR="0">
              <a:lnSpc>
                <a:spcPct val="107000"/>
              </a:lnSpc>
              <a:spcBef>
                <a:spcPts val="1595"/>
              </a:spcBef>
              <a:spcAft>
                <a:spcPts val="1595"/>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Releasing the Promise</a:t>
            </a:r>
            <a:endPar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500"/>
              </a:spcAft>
            </a:pP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 Will Pour Out My Spirit</a:t>
            </a:r>
            <a:b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14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“It will come about after this that I will pour out My Spirit on all mankind; And your sons and daughters will prophesy, your old men will dream dreams, your young men will see visions. Even on the male and female servants I will pour out My Spirit in those days.”</a:t>
            </a: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Joel 2:28-29 </a:t>
            </a: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What glorious promises we have been given! We labor together to see </a:t>
            </a:r>
          </a:p>
          <a:p>
            <a:pPr marL="0" marR="0">
              <a:spcBef>
                <a:spcPts val="0"/>
              </a:spcBef>
            </a:pPr>
            <a:r>
              <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Jesus Christ receive the rewards of His suffering from </a:t>
            </a:r>
          </a:p>
          <a:p>
            <a:pPr marL="0" marR="0">
              <a:spcBef>
                <a:spcPts val="0"/>
              </a:spcBef>
            </a:pPr>
            <a:r>
              <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ends of the earth.</a:t>
            </a:r>
          </a:p>
          <a:p>
            <a:pPr marL="0" marR="0">
              <a:lnSpc>
                <a:spcPct val="107000"/>
              </a:lnSpc>
              <a:spcBef>
                <a:spcPts val="0"/>
              </a:spcBef>
              <a:spcAft>
                <a:spcPts val="1500"/>
              </a:spcAft>
            </a:pPr>
            <a:endParaRPr lang="en-US" sz="14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500"/>
              </a:spcAft>
            </a:pP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500"/>
              </a:spcAft>
            </a:pP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500"/>
              </a:spcAft>
            </a:pP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500"/>
              </a:spcAft>
            </a:pP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Declaration</a:t>
            </a: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500"/>
              </a:spcAft>
            </a:pP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Come Holy Spirit! You are welcome here. Come Holy Spirit and breathe upon the broken, fragmented structures of life and society. We come into agreement with God’s prophetic purposes and we declare that the power and presence of the Holy Spirit is being poured out in our families, neighborhoods, cities and nations. The older generation will receive dreams. The younger generation will receive dynamic visions. We will run together, and we will see with our own eyes the greatest global movement of the Holy Spirit in all history. These are the days prophesied by the prophets of old and we declare that a global outpouring of unprecedented power, purity and presence is now here. Amen and Amen!</a:t>
            </a: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b="1"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92035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DF2E4C-756A-46AA-883D-F94DEC4F44C1}"/>
              </a:ext>
            </a:extLst>
          </p:cNvPr>
          <p:cNvSpPr>
            <a:spLocks noGrp="1"/>
          </p:cNvSpPr>
          <p:nvPr>
            <p:ph type="sldNum" sz="quarter" idx="12"/>
          </p:nvPr>
        </p:nvSpPr>
        <p:spPr/>
        <p:txBody>
          <a:bodyPr/>
          <a:lstStyle/>
          <a:p>
            <a:fld id="{D50276CF-1790-4670-AD23-77154D912434}" type="slidenum">
              <a:rPr lang="en-US" smtClean="0"/>
              <a:t>30</a:t>
            </a:fld>
            <a:endParaRPr lang="en-US"/>
          </a:p>
        </p:txBody>
      </p:sp>
      <p:pic>
        <p:nvPicPr>
          <p:cNvPr id="4" name="Picture 3">
            <a:extLst>
              <a:ext uri="{FF2B5EF4-FFF2-40B4-BE49-F238E27FC236}">
                <a16:creationId xmlns:a16="http://schemas.microsoft.com/office/drawing/2014/main" id="{298AC214-0764-4381-9874-865403904A23}"/>
              </a:ext>
            </a:extLst>
          </p:cNvPr>
          <p:cNvPicPr>
            <a:picLocks noChangeAspect="1"/>
          </p:cNvPicPr>
          <p:nvPr/>
        </p:nvPicPr>
        <p:blipFill>
          <a:blip r:embed="rId3"/>
          <a:stretch>
            <a:fillRect/>
          </a:stretch>
        </p:blipFill>
        <p:spPr>
          <a:xfrm>
            <a:off x="0" y="-28136"/>
            <a:ext cx="12192000" cy="6886136"/>
          </a:xfrm>
          <a:prstGeom prst="rect">
            <a:avLst/>
          </a:prstGeom>
        </p:spPr>
      </p:pic>
      <p:pic>
        <p:nvPicPr>
          <p:cNvPr id="6" name="Picture 5">
            <a:extLst>
              <a:ext uri="{FF2B5EF4-FFF2-40B4-BE49-F238E27FC236}">
                <a16:creationId xmlns:a16="http://schemas.microsoft.com/office/drawing/2014/main" id="{B4373C1B-6868-4B51-8E09-4F5DEEED3654}"/>
              </a:ext>
            </a:extLst>
          </p:cNvPr>
          <p:cNvPicPr>
            <a:picLocks noChangeAspect="1"/>
          </p:cNvPicPr>
          <p:nvPr/>
        </p:nvPicPr>
        <p:blipFill>
          <a:blip r:embed="rId4"/>
          <a:stretch>
            <a:fillRect/>
          </a:stretch>
        </p:blipFill>
        <p:spPr>
          <a:xfrm>
            <a:off x="410949" y="2717974"/>
            <a:ext cx="3261302" cy="2892376"/>
          </a:xfrm>
          <a:prstGeom prst="rect">
            <a:avLst/>
          </a:prstGeom>
        </p:spPr>
      </p:pic>
      <p:pic>
        <p:nvPicPr>
          <p:cNvPr id="8" name="Picture 7">
            <a:extLst>
              <a:ext uri="{FF2B5EF4-FFF2-40B4-BE49-F238E27FC236}">
                <a16:creationId xmlns:a16="http://schemas.microsoft.com/office/drawing/2014/main" id="{62E25E04-B081-4FE2-8D81-263C09E756CD}"/>
              </a:ext>
            </a:extLst>
          </p:cNvPr>
          <p:cNvPicPr>
            <a:picLocks noChangeAspect="1"/>
          </p:cNvPicPr>
          <p:nvPr/>
        </p:nvPicPr>
        <p:blipFill>
          <a:blip r:embed="rId5"/>
          <a:stretch>
            <a:fillRect/>
          </a:stretch>
        </p:blipFill>
        <p:spPr>
          <a:xfrm>
            <a:off x="7945856" y="2726331"/>
            <a:ext cx="3292859" cy="2892376"/>
          </a:xfrm>
          <a:prstGeom prst="rect">
            <a:avLst/>
          </a:prstGeom>
        </p:spPr>
      </p:pic>
      <p:pic>
        <p:nvPicPr>
          <p:cNvPr id="10" name="Picture 9">
            <a:extLst>
              <a:ext uri="{FF2B5EF4-FFF2-40B4-BE49-F238E27FC236}">
                <a16:creationId xmlns:a16="http://schemas.microsoft.com/office/drawing/2014/main" id="{9AAAF938-2A4D-42AC-939C-FDD78C38187C}"/>
              </a:ext>
            </a:extLst>
          </p:cNvPr>
          <p:cNvPicPr>
            <a:picLocks noChangeAspect="1"/>
          </p:cNvPicPr>
          <p:nvPr/>
        </p:nvPicPr>
        <p:blipFill>
          <a:blip r:embed="rId6"/>
          <a:stretch>
            <a:fillRect/>
          </a:stretch>
        </p:blipFill>
        <p:spPr>
          <a:xfrm>
            <a:off x="4073165" y="2708473"/>
            <a:ext cx="3292858" cy="2888735"/>
          </a:xfrm>
          <a:prstGeom prst="rect">
            <a:avLst/>
          </a:prstGeom>
        </p:spPr>
      </p:pic>
      <p:sp>
        <p:nvSpPr>
          <p:cNvPr id="11" name="TextBox 10">
            <a:extLst>
              <a:ext uri="{FF2B5EF4-FFF2-40B4-BE49-F238E27FC236}">
                <a16:creationId xmlns:a16="http://schemas.microsoft.com/office/drawing/2014/main" id="{7E89B2FB-B359-4FA9-85A6-B18DD9FD15F5}"/>
              </a:ext>
            </a:extLst>
          </p:cNvPr>
          <p:cNvSpPr txBox="1"/>
          <p:nvPr/>
        </p:nvSpPr>
        <p:spPr>
          <a:xfrm flipH="1">
            <a:off x="2499842" y="623715"/>
            <a:ext cx="6336787"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NIGHTWATCH INTERCESSORY PRAYERS</a:t>
            </a:r>
          </a:p>
        </p:txBody>
      </p:sp>
    </p:spTree>
    <p:extLst>
      <p:ext uri="{BB962C8B-B14F-4D97-AF65-F5344CB8AC3E}">
        <p14:creationId xmlns:p14="http://schemas.microsoft.com/office/powerpoint/2010/main" val="1773693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3AB3-3922-4A11-B630-EFD29A0CAA02}"/>
              </a:ext>
            </a:extLst>
          </p:cNvPr>
          <p:cNvSpPr>
            <a:spLocks noGrp="1"/>
          </p:cNvSpPr>
          <p:nvPr>
            <p:ph type="title"/>
          </p:nvPr>
        </p:nvSpPr>
        <p:spPr>
          <a:xfrm>
            <a:off x="367792" y="187932"/>
            <a:ext cx="10353761" cy="805841"/>
          </a:xfrm>
        </p:spPr>
        <p:txBody>
          <a:bodyPr/>
          <a:lstStyle/>
          <a:p>
            <a:r>
              <a:rPr lang="en-US" sz="3600" b="1" dirty="0">
                <a:latin typeface="Arial" panose="020B0604020202020204" pitchFamily="34" charset="0"/>
                <a:cs typeface="Arial" panose="020B0604020202020204" pitchFamily="34" charset="0"/>
              </a:rPr>
              <a:t>We Release PROSPERITY</a:t>
            </a:r>
          </a:p>
        </p:txBody>
      </p:sp>
      <p:sp>
        <p:nvSpPr>
          <p:cNvPr id="3" name="Content Placeholder 2">
            <a:extLst>
              <a:ext uri="{FF2B5EF4-FFF2-40B4-BE49-F238E27FC236}">
                <a16:creationId xmlns:a16="http://schemas.microsoft.com/office/drawing/2014/main" id="{7A19E66C-49C7-405F-9EE3-8BECFD679E66}"/>
              </a:ext>
            </a:extLst>
          </p:cNvPr>
          <p:cNvSpPr>
            <a:spLocks noGrp="1"/>
          </p:cNvSpPr>
          <p:nvPr>
            <p:ph idx="1"/>
          </p:nvPr>
        </p:nvSpPr>
        <p:spPr>
          <a:xfrm>
            <a:off x="367792" y="1264067"/>
            <a:ext cx="11456415" cy="4600160"/>
          </a:xfrm>
          <a:noFill/>
        </p:spPr>
        <p:txBody>
          <a:bodyPr>
            <a:noAutofit/>
          </a:bodyPr>
          <a:lstStyle/>
          <a:p>
            <a:pPr>
              <a:lnSpc>
                <a:spcPct val="100000"/>
              </a:lnSpc>
            </a:pPr>
            <a:r>
              <a:rPr lang="en-US" sz="1600" dirty="0">
                <a:solidFill>
                  <a:schemeClr val="tx1"/>
                </a:solidFill>
                <a:effectLst/>
                <a:latin typeface="Arial" panose="020B0604020202020204" pitchFamily="34" charset="0"/>
                <a:cs typeface="Arial" panose="020B0604020202020204" pitchFamily="34" charset="0"/>
              </a:rPr>
              <a:t>The LORD shall command the blessing upon thee in thy storehouses, and in all that thou settest thine hand unto; and he shall bless thee in the land which the LORD thy God giveth thee. Deuteronomy 28:8 </a:t>
            </a:r>
          </a:p>
          <a:p>
            <a:pPr>
              <a:lnSpc>
                <a:spcPct val="100000"/>
              </a:lnSpc>
            </a:pPr>
            <a:r>
              <a:rPr lang="en-US" sz="1600" dirty="0">
                <a:solidFill>
                  <a:schemeClr val="tx1"/>
                </a:solidFill>
                <a:effectLst/>
                <a:latin typeface="Arial" panose="020B0604020202020204" pitchFamily="34" charset="0"/>
                <a:cs typeface="Arial" panose="020B0604020202020204" pitchFamily="34" charset="0"/>
              </a:rPr>
              <a:t>And you shall remember the LORD your God, for </a:t>
            </a:r>
            <a:r>
              <a:rPr lang="en-US" sz="1600" i="1" dirty="0">
                <a:solidFill>
                  <a:schemeClr val="tx1"/>
                </a:solidFill>
                <a:effectLst/>
                <a:latin typeface="Arial" panose="020B0604020202020204" pitchFamily="34" charset="0"/>
                <a:cs typeface="Arial" panose="020B0604020202020204" pitchFamily="34" charset="0"/>
              </a:rPr>
              <a:t>it is</a:t>
            </a:r>
            <a:r>
              <a:rPr lang="en-US" sz="1600" dirty="0">
                <a:solidFill>
                  <a:schemeClr val="tx1"/>
                </a:solidFill>
                <a:effectLst/>
                <a:latin typeface="Arial" panose="020B0604020202020204" pitchFamily="34" charset="0"/>
                <a:cs typeface="Arial" panose="020B0604020202020204" pitchFamily="34" charset="0"/>
              </a:rPr>
              <a:t> He who gives you power to get wealth, that He may establish His covenant which He swore to your fathers, as </a:t>
            </a:r>
            <a:r>
              <a:rPr lang="en-US" sz="1600" i="1" dirty="0">
                <a:solidFill>
                  <a:schemeClr val="tx1"/>
                </a:solidFill>
                <a:effectLst/>
                <a:latin typeface="Arial" panose="020B0604020202020204" pitchFamily="34" charset="0"/>
                <a:cs typeface="Arial" panose="020B0604020202020204" pitchFamily="34" charset="0"/>
              </a:rPr>
              <a:t>it is</a:t>
            </a:r>
            <a:r>
              <a:rPr lang="en-US" sz="1600" dirty="0">
                <a:solidFill>
                  <a:schemeClr val="tx1"/>
                </a:solidFill>
                <a:effectLst/>
                <a:latin typeface="Arial" panose="020B0604020202020204" pitchFamily="34" charset="0"/>
                <a:cs typeface="Arial" panose="020B0604020202020204" pitchFamily="34" charset="0"/>
              </a:rPr>
              <a:t> this day. Deuteronomy 8:18 </a:t>
            </a:r>
          </a:p>
          <a:p>
            <a:pPr>
              <a:lnSpc>
                <a:spcPct val="100000"/>
              </a:lnSpc>
            </a:pPr>
            <a:r>
              <a:rPr lang="en-US" sz="1600" dirty="0">
                <a:solidFill>
                  <a:schemeClr val="tx1"/>
                </a:solidFill>
                <a:effectLst/>
                <a:latin typeface="Arial" panose="020B0604020202020204" pitchFamily="34" charset="0"/>
                <a:cs typeface="Arial" panose="020B0604020202020204" pitchFamily="34" charset="0"/>
              </a:rPr>
              <a:t>Honor the Lord with thy substance and with the first fruits of all your increase: so shall your barns be filled with plenty, and your presses shall burst out with new wine. Proverbs 3:9 </a:t>
            </a:r>
          </a:p>
          <a:p>
            <a:pPr>
              <a:lnSpc>
                <a:spcPct val="100000"/>
              </a:lnSpc>
            </a:pPr>
            <a:r>
              <a:rPr lang="en-US" sz="1600" dirty="0">
                <a:solidFill>
                  <a:schemeClr val="tx1"/>
                </a:solidFill>
                <a:effectLst/>
                <a:latin typeface="Arial" panose="020B0604020202020204" pitchFamily="34" charset="0"/>
                <a:cs typeface="Arial" panose="020B0604020202020204" pitchFamily="34" charset="0"/>
              </a:rPr>
              <a:t>The blessing of the LORD brings wealth, and he adds no trouble to it. Proverbs 10:22 </a:t>
            </a:r>
          </a:p>
          <a:p>
            <a:pPr>
              <a:lnSpc>
                <a:spcPct val="100000"/>
              </a:lnSpc>
            </a:pPr>
            <a:r>
              <a:rPr lang="en-US" sz="1600" dirty="0">
                <a:solidFill>
                  <a:schemeClr val="tx1"/>
                </a:solidFill>
                <a:effectLst/>
                <a:latin typeface="Arial" panose="020B0604020202020204" pitchFamily="34" charset="0"/>
                <a:cs typeface="Arial" panose="020B0604020202020204" pitchFamily="34" charset="0"/>
              </a:rPr>
              <a:t>He is like a tree planted by streams of water, which yields its fruit in season and whose leaf does not wither. Whatever he does prospers. Psalm 1:3 </a:t>
            </a:r>
          </a:p>
          <a:p>
            <a:pPr>
              <a:lnSpc>
                <a:spcPct val="100000"/>
              </a:lnSpc>
            </a:pPr>
            <a:r>
              <a:rPr lang="en-US" sz="1600" dirty="0">
                <a:solidFill>
                  <a:schemeClr val="tx1"/>
                </a:solidFill>
                <a:effectLst/>
                <a:latin typeface="Arial" panose="020B0604020202020204" pitchFamily="34" charset="0"/>
                <a:cs typeface="Arial" panose="020B0604020202020204" pitchFamily="34" charset="0"/>
              </a:rPr>
              <a:t> He will be like a tree planted by the water that sends out its roots by the stream. It does not fear when heat comes; its leaves are always green. It has no worries in a year of drought and never fails to bear fruit. Jeremiah 17:8 </a:t>
            </a:r>
          </a:p>
          <a:p>
            <a:pPr>
              <a:lnSpc>
                <a:spcPct val="100000"/>
              </a:lnSpc>
            </a:pPr>
            <a:r>
              <a:rPr lang="en-US" sz="1600" dirty="0">
                <a:solidFill>
                  <a:schemeClr val="tx1"/>
                </a:solidFill>
                <a:effectLst/>
                <a:latin typeface="Arial" panose="020B0604020202020204" pitchFamily="34" charset="0"/>
                <a:cs typeface="Arial" panose="020B0604020202020204" pitchFamily="34" charset="0"/>
              </a:rPr>
              <a:t>My God will meet all your needs according to his glorious riches in Christ Jesus. Philippians 4:19 </a:t>
            </a:r>
          </a:p>
          <a:p>
            <a:pPr>
              <a:lnSpc>
                <a:spcPct val="100000"/>
              </a:lnSpc>
            </a:pPr>
            <a:r>
              <a:rPr lang="en-US" sz="1600" dirty="0">
                <a:solidFill>
                  <a:schemeClr val="tx1"/>
                </a:solidFill>
                <a:effectLst/>
                <a:latin typeface="Arial" panose="020B0604020202020204" pitchFamily="34" charset="0"/>
                <a:cs typeface="Arial" panose="020B0604020202020204" pitchFamily="34" charset="0"/>
              </a:rPr>
              <a:t>we know the grace of our Lord Jesus Christ, that he was rich, yet for our sakes he became poor, so that we through his poverty might become rich. 2 Corinthians 8: 9 </a:t>
            </a:r>
          </a:p>
          <a:p>
            <a:pPr>
              <a:lnSpc>
                <a:spcPct val="100000"/>
              </a:lnSpc>
            </a:pPr>
            <a:r>
              <a:rPr lang="en-US" sz="1600" dirty="0">
                <a:solidFill>
                  <a:schemeClr val="tx1"/>
                </a:solidFill>
                <a:effectLst/>
                <a:latin typeface="Arial" panose="020B0604020202020204" pitchFamily="34" charset="0"/>
                <a:cs typeface="Arial" panose="020B0604020202020204" pitchFamily="34" charset="0"/>
              </a:rPr>
              <a:t>And God is able to make all grace abound toward us; that we will always have all sufficiency in all things, so that we may abound to every good work. 2 Corinthians 9:6 </a:t>
            </a:r>
          </a:p>
        </p:txBody>
      </p:sp>
    </p:spTree>
    <p:extLst>
      <p:ext uri="{BB962C8B-B14F-4D97-AF65-F5344CB8AC3E}">
        <p14:creationId xmlns:p14="http://schemas.microsoft.com/office/powerpoint/2010/main" val="176936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530375-53AF-4E50-95DD-4A1004DA9869}"/>
              </a:ext>
            </a:extLst>
          </p:cNvPr>
          <p:cNvSpPr>
            <a:spLocks noGrp="1"/>
          </p:cNvSpPr>
          <p:nvPr>
            <p:ph idx="1"/>
          </p:nvPr>
        </p:nvSpPr>
        <p:spPr>
          <a:xfrm>
            <a:off x="318974" y="944585"/>
            <a:ext cx="6643529" cy="4968830"/>
          </a:xfrm>
        </p:spPr>
        <p:txBody>
          <a:bodyPr>
            <a:normAutofit/>
          </a:bodyPr>
          <a:lstStyle/>
          <a:p>
            <a:pPr marL="514350" indent="-457200">
              <a:buFont typeface="+mj-lt"/>
              <a:buAutoNum type="arabicPeriod"/>
            </a:pPr>
            <a:r>
              <a:rPr lang="en-US" sz="2000" b="0" i="1" dirty="0">
                <a:solidFill>
                  <a:srgbClr val="000000"/>
                </a:solidFill>
                <a:effectLst/>
                <a:latin typeface="Arial" panose="020B0604020202020204" pitchFamily="34" charset="0"/>
                <a:cs typeface="Arial" panose="020B0604020202020204" pitchFamily="34" charset="0"/>
              </a:rPr>
              <a:t>"Let the whole earth sing to the Lord!</a:t>
            </a:r>
            <a:br>
              <a:rPr lang="en-US" sz="2000" dirty="0">
                <a:latin typeface="Arial" panose="020B0604020202020204" pitchFamily="34" charset="0"/>
                <a:cs typeface="Arial" panose="020B0604020202020204" pitchFamily="34" charset="0"/>
              </a:rPr>
            </a:br>
            <a:r>
              <a:rPr lang="en-US" sz="2000" b="0" i="1" dirty="0">
                <a:solidFill>
                  <a:srgbClr val="000000"/>
                </a:solidFill>
                <a:effectLst/>
                <a:latin typeface="Arial" panose="020B0604020202020204" pitchFamily="34" charset="0"/>
                <a:cs typeface="Arial" panose="020B0604020202020204" pitchFamily="34" charset="0"/>
              </a:rPr>
              <a:t>Each day proclaim the good news that He saves.</a:t>
            </a:r>
            <a:br>
              <a:rPr lang="en-US" sz="2000" dirty="0">
                <a:latin typeface="Arial" panose="020B0604020202020204" pitchFamily="34" charset="0"/>
                <a:cs typeface="Arial" panose="020B0604020202020204" pitchFamily="34" charset="0"/>
              </a:rPr>
            </a:br>
            <a:r>
              <a:rPr lang="en-US" sz="2000" b="0" i="1" dirty="0">
                <a:solidFill>
                  <a:srgbClr val="000000"/>
                </a:solidFill>
                <a:effectLst/>
                <a:latin typeface="Arial" panose="020B0604020202020204" pitchFamily="34" charset="0"/>
                <a:cs typeface="Arial" panose="020B0604020202020204" pitchFamily="34" charset="0"/>
              </a:rPr>
              <a:t>Publish His glorious deeds among the nations.</a:t>
            </a:r>
            <a:endParaRPr lang="en-US" sz="2000" i="1" dirty="0">
              <a:solidFill>
                <a:srgbClr val="000000"/>
              </a:solidFill>
              <a:latin typeface="Arial" panose="020B0604020202020204" pitchFamily="34" charset="0"/>
              <a:cs typeface="Arial" panose="020B0604020202020204" pitchFamily="34" charset="0"/>
            </a:endParaRPr>
          </a:p>
          <a:p>
            <a:pPr marL="514350" indent="-457200">
              <a:buFont typeface="+mj-lt"/>
              <a:buAutoNum type="arabicPeriod"/>
            </a:pPr>
            <a:r>
              <a:rPr lang="en-US" sz="2000" b="0" i="1" dirty="0">
                <a:solidFill>
                  <a:srgbClr val="000000"/>
                </a:solidFill>
                <a:effectLst/>
                <a:latin typeface="Arial" panose="020B0604020202020204" pitchFamily="34" charset="0"/>
                <a:cs typeface="Arial" panose="020B0604020202020204" pitchFamily="34" charset="0"/>
              </a:rPr>
              <a:t>Tell everyone about the amazing things He does.</a:t>
            </a:r>
            <a:br>
              <a:rPr lang="en-US" sz="2000" dirty="0">
                <a:latin typeface="Arial" panose="020B0604020202020204" pitchFamily="34" charset="0"/>
                <a:cs typeface="Arial" panose="020B0604020202020204" pitchFamily="34" charset="0"/>
              </a:rPr>
            </a:br>
            <a:r>
              <a:rPr lang="en-US" sz="2000" b="0" i="1" dirty="0">
                <a:solidFill>
                  <a:srgbClr val="000000"/>
                </a:solidFill>
                <a:effectLst/>
                <a:latin typeface="Arial" panose="020B0604020202020204" pitchFamily="34" charset="0"/>
                <a:cs typeface="Arial" panose="020B0604020202020204" pitchFamily="34" charset="0"/>
              </a:rPr>
              <a:t>Great is the Lord! He is most worthy of praise!</a:t>
            </a:r>
            <a:br>
              <a:rPr lang="en-US" sz="2000" dirty="0">
                <a:latin typeface="Arial" panose="020B0604020202020204" pitchFamily="34" charset="0"/>
                <a:cs typeface="Arial" panose="020B0604020202020204" pitchFamily="34" charset="0"/>
              </a:rPr>
            </a:br>
            <a:r>
              <a:rPr lang="en-US" sz="2000" b="0" i="1" dirty="0">
                <a:solidFill>
                  <a:srgbClr val="000000"/>
                </a:solidFill>
                <a:effectLst/>
                <a:latin typeface="Arial" panose="020B0604020202020204" pitchFamily="34" charset="0"/>
                <a:cs typeface="Arial" panose="020B0604020202020204" pitchFamily="34" charset="0"/>
              </a:rPr>
              <a:t>He is to be feared above all gods.</a:t>
            </a:r>
            <a:br>
              <a:rPr lang="en-US" sz="2000" dirty="0">
                <a:latin typeface="Arial" panose="020B0604020202020204" pitchFamily="34" charset="0"/>
                <a:cs typeface="Arial" panose="020B0604020202020204" pitchFamily="34" charset="0"/>
              </a:rPr>
            </a:br>
            <a:r>
              <a:rPr lang="en-US" sz="2000" b="0" i="1" dirty="0">
                <a:solidFill>
                  <a:srgbClr val="000000"/>
                </a:solidFill>
                <a:effectLst/>
                <a:latin typeface="Arial" panose="020B0604020202020204" pitchFamily="34" charset="0"/>
                <a:cs typeface="Arial" panose="020B0604020202020204" pitchFamily="34" charset="0"/>
              </a:rPr>
              <a:t>The gods of other nations are mere idols, but the Lord made the heavens!</a:t>
            </a:r>
          </a:p>
          <a:p>
            <a:pPr marL="494100" indent="-457200">
              <a:buFont typeface="+mj-lt"/>
              <a:buAutoNum type="arabicPeriod"/>
            </a:pPr>
            <a:r>
              <a:rPr lang="en-US" sz="2000" b="0" i="1" dirty="0">
                <a:solidFill>
                  <a:srgbClr val="000000"/>
                </a:solidFill>
                <a:effectLst/>
                <a:latin typeface="Arial" panose="020B0604020202020204" pitchFamily="34" charset="0"/>
                <a:cs typeface="Arial" panose="020B0604020202020204" pitchFamily="34" charset="0"/>
              </a:rPr>
              <a:t>Honor and majesty surround Him; strength and joy fill His dwelling. O nations of the world, recognize the Lord, recognize that the Lord is glorious and strong.</a:t>
            </a:r>
          </a:p>
          <a:p>
            <a:pPr marL="494100" indent="-457200">
              <a:buFont typeface="+mj-lt"/>
              <a:buAutoNum type="arabicPeriod"/>
            </a:pPr>
            <a:r>
              <a:rPr lang="en-US" sz="2000" b="0" i="1" dirty="0">
                <a:solidFill>
                  <a:srgbClr val="000000"/>
                </a:solidFill>
                <a:effectLst/>
                <a:latin typeface="Arial" panose="020B0604020202020204" pitchFamily="34" charset="0"/>
                <a:cs typeface="Arial" panose="020B0604020202020204" pitchFamily="34" charset="0"/>
              </a:rPr>
              <a:t>Give to the Lord the glory He deserves!</a:t>
            </a:r>
            <a:br>
              <a:rPr lang="en-US" sz="2000" dirty="0">
                <a:latin typeface="Arial" panose="020B0604020202020204" pitchFamily="34" charset="0"/>
                <a:cs typeface="Arial" panose="020B0604020202020204" pitchFamily="34" charset="0"/>
              </a:rPr>
            </a:br>
            <a:r>
              <a:rPr lang="en-US" sz="2000" b="0" i="1" dirty="0">
                <a:solidFill>
                  <a:srgbClr val="000000"/>
                </a:solidFill>
                <a:effectLst/>
                <a:latin typeface="Arial" panose="020B0604020202020204" pitchFamily="34" charset="0"/>
                <a:cs typeface="Arial" panose="020B0604020202020204" pitchFamily="34" charset="0"/>
              </a:rPr>
              <a:t>Bring your offering and come to worship him.</a:t>
            </a:r>
            <a:br>
              <a:rPr lang="en-US" sz="2000" dirty="0">
                <a:latin typeface="Arial" panose="020B0604020202020204" pitchFamily="34" charset="0"/>
                <a:cs typeface="Arial" panose="020B0604020202020204" pitchFamily="34" charset="0"/>
              </a:rPr>
            </a:br>
            <a:r>
              <a:rPr lang="en-US" sz="2000" b="0" i="1" dirty="0">
                <a:solidFill>
                  <a:srgbClr val="000000"/>
                </a:solidFill>
                <a:effectLst/>
                <a:latin typeface="Arial" panose="020B0604020202020204" pitchFamily="34" charset="0"/>
                <a:cs typeface="Arial" panose="020B0604020202020204" pitchFamily="34" charset="0"/>
              </a:rPr>
              <a:t>Worship the Lord in all His holy splendor."</a:t>
            </a:r>
            <a:r>
              <a:rPr lang="en-US" sz="2000" b="0" i="0" dirty="0">
                <a:solidFill>
                  <a:srgbClr val="000000"/>
                </a:solidFill>
                <a:effectLst/>
                <a:latin typeface="Arial" panose="020B0604020202020204" pitchFamily="34" charset="0"/>
                <a:cs typeface="Arial" panose="020B0604020202020204" pitchFamily="34" charset="0"/>
              </a:rPr>
              <a:t> </a:t>
            </a:r>
          </a:p>
          <a:p>
            <a:pPr marL="36900" indent="0">
              <a:buNone/>
            </a:pPr>
            <a:r>
              <a:rPr lang="en-US" sz="2000" dirty="0">
                <a:solidFill>
                  <a:srgbClr val="000000"/>
                </a:solidFill>
                <a:latin typeface="Arial" panose="020B0604020202020204" pitchFamily="34" charset="0"/>
                <a:cs typeface="Arial" panose="020B0604020202020204" pitchFamily="34" charset="0"/>
              </a:rPr>
              <a:t>                                    </a:t>
            </a:r>
            <a:r>
              <a:rPr lang="en-US" sz="2000" b="0" i="1" dirty="0">
                <a:solidFill>
                  <a:srgbClr val="000000"/>
                </a:solidFill>
                <a:effectLst/>
                <a:latin typeface="Arial" panose="020B0604020202020204" pitchFamily="34" charset="0"/>
                <a:cs typeface="Arial" panose="020B0604020202020204" pitchFamily="34" charset="0"/>
              </a:rPr>
              <a:t>1 Chron 16:23-29 NLT</a:t>
            </a:r>
            <a:endParaRPr lang="en-US" sz="2000" b="1" i="1"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A601480-4A9B-4FCA-836B-BB318A4EE089}"/>
              </a:ext>
            </a:extLst>
          </p:cNvPr>
          <p:cNvPicPr>
            <a:picLocks noChangeAspect="1"/>
          </p:cNvPicPr>
          <p:nvPr/>
        </p:nvPicPr>
        <p:blipFill>
          <a:blip r:embed="rId3"/>
          <a:stretch>
            <a:fillRect/>
          </a:stretch>
        </p:blipFill>
        <p:spPr>
          <a:xfrm>
            <a:off x="7087666" y="1732417"/>
            <a:ext cx="4785360" cy="2989806"/>
          </a:xfrm>
          <a:prstGeom prst="rect">
            <a:avLst/>
          </a:prstGeom>
        </p:spPr>
      </p:pic>
      <p:sp>
        <p:nvSpPr>
          <p:cNvPr id="2" name="Slide Number Placeholder 1">
            <a:extLst>
              <a:ext uri="{FF2B5EF4-FFF2-40B4-BE49-F238E27FC236}">
                <a16:creationId xmlns:a16="http://schemas.microsoft.com/office/drawing/2014/main" id="{427CD9FD-C1DA-483E-B8EB-F2384B81F71D}"/>
              </a:ext>
            </a:extLst>
          </p:cNvPr>
          <p:cNvSpPr>
            <a:spLocks noGrp="1"/>
          </p:cNvSpPr>
          <p:nvPr>
            <p:ph type="sldNum" sz="quarter" idx="12"/>
          </p:nvPr>
        </p:nvSpPr>
        <p:spPr/>
        <p:txBody>
          <a:bodyPr/>
          <a:lstStyle/>
          <a:p>
            <a:fld id="{D50276CF-1790-4670-AD23-77154D912434}" type="slidenum">
              <a:rPr lang="en-US" smtClean="0"/>
              <a:t>32</a:t>
            </a:fld>
            <a:endParaRPr lang="en-US"/>
          </a:p>
        </p:txBody>
      </p:sp>
    </p:spTree>
    <p:extLst>
      <p:ext uri="{BB962C8B-B14F-4D97-AF65-F5344CB8AC3E}">
        <p14:creationId xmlns:p14="http://schemas.microsoft.com/office/powerpoint/2010/main" val="4230638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5A2BD6-D2A9-4309-A7E5-21F76DEF7326}"/>
              </a:ext>
            </a:extLst>
          </p:cNvPr>
          <p:cNvSpPr>
            <a:spLocks noGrp="1"/>
          </p:cNvSpPr>
          <p:nvPr>
            <p:ph type="title"/>
          </p:nvPr>
        </p:nvSpPr>
        <p:spPr>
          <a:xfrm>
            <a:off x="736460" y="440203"/>
            <a:ext cx="8770571" cy="333520"/>
          </a:xfrm>
        </p:spPr>
        <p:txBody>
          <a:bodyPr>
            <a:normAutofit fontScale="90000"/>
          </a:bodyPr>
          <a:lstStyle/>
          <a:p>
            <a:r>
              <a:rPr lang="en-US" sz="4000" b="1" i="0" dirty="0">
                <a:latin typeface="Arial" panose="020B0604020202020204" pitchFamily="34" charset="0"/>
                <a:cs typeface="Arial" panose="020B0604020202020204" pitchFamily="34" charset="0"/>
              </a:rPr>
              <a:t>Deuteronomy 28:1-14</a:t>
            </a:r>
          </a:p>
        </p:txBody>
      </p:sp>
      <p:sp>
        <p:nvSpPr>
          <p:cNvPr id="3" name="Content Placeholder 2">
            <a:extLst>
              <a:ext uri="{FF2B5EF4-FFF2-40B4-BE49-F238E27FC236}">
                <a16:creationId xmlns:a16="http://schemas.microsoft.com/office/drawing/2014/main" id="{B9514533-E0B8-4E38-B507-7CF81C31F9A1}"/>
              </a:ext>
            </a:extLst>
          </p:cNvPr>
          <p:cNvSpPr>
            <a:spLocks noGrp="1"/>
          </p:cNvSpPr>
          <p:nvPr>
            <p:ph idx="1"/>
          </p:nvPr>
        </p:nvSpPr>
        <p:spPr>
          <a:xfrm>
            <a:off x="524024" y="955406"/>
            <a:ext cx="10877550" cy="5531931"/>
          </a:xfrm>
          <a:noFill/>
        </p:spPr>
        <p:txBody>
          <a:bodyPr>
            <a:noAutofit/>
          </a:bodyPr>
          <a:lstStyle/>
          <a:p>
            <a:pPr marL="0" indent="0">
              <a:buNone/>
            </a:pPr>
            <a:r>
              <a:rPr lang="en-US" sz="2000" i="1" dirty="0">
                <a:latin typeface="Arial" panose="020B0604020202020204" pitchFamily="34" charset="0"/>
                <a:cs typeface="Arial" panose="020B0604020202020204" pitchFamily="34" charset="0"/>
              </a:rPr>
              <a:t>The </a:t>
            </a:r>
            <a:r>
              <a:rPr lang="en-US" sz="2000" i="1" cap="small" dirty="0">
                <a:latin typeface="Arial" panose="020B0604020202020204" pitchFamily="34" charset="0"/>
                <a:cs typeface="Arial" panose="020B0604020202020204" pitchFamily="34" charset="0"/>
              </a:rPr>
              <a:t>Lord</a:t>
            </a:r>
            <a:r>
              <a:rPr lang="en-US" sz="2000" i="1" dirty="0">
                <a:latin typeface="Arial" panose="020B0604020202020204" pitchFamily="34" charset="0"/>
                <a:cs typeface="Arial" panose="020B0604020202020204" pitchFamily="34" charset="0"/>
              </a:rPr>
              <a:t> your God will set you high above all nations of the earth. And all these blessings shall come upon you and overtake you…</a:t>
            </a:r>
          </a:p>
          <a:p>
            <a:r>
              <a:rPr lang="en-US" sz="2000" i="1" dirty="0">
                <a:latin typeface="Arial" panose="020B0604020202020204" pitchFamily="34" charset="0"/>
                <a:cs typeface="Arial" panose="020B0604020202020204" pitchFamily="34" charset="0"/>
              </a:rPr>
              <a:t>“The </a:t>
            </a:r>
            <a:r>
              <a:rPr lang="en-US" sz="2000" i="1" cap="small" dirty="0">
                <a:latin typeface="Arial" panose="020B0604020202020204" pitchFamily="34" charset="0"/>
                <a:cs typeface="Arial" panose="020B0604020202020204" pitchFamily="34" charset="0"/>
              </a:rPr>
              <a:t>Lord</a:t>
            </a:r>
            <a:r>
              <a:rPr lang="en-US" sz="2000" i="1" dirty="0">
                <a:latin typeface="Arial" panose="020B0604020202020204" pitchFamily="34" charset="0"/>
                <a:cs typeface="Arial" panose="020B0604020202020204" pitchFamily="34" charset="0"/>
              </a:rPr>
              <a:t> will cause your enemies who rise against you to be defeated before your face; they shall come out against you one way and flee before you seven ways.</a:t>
            </a:r>
          </a:p>
          <a:p>
            <a:r>
              <a:rPr lang="en-US" sz="2000" i="1" dirty="0">
                <a:latin typeface="Arial" panose="020B0604020202020204" pitchFamily="34" charset="0"/>
                <a:cs typeface="Arial" panose="020B0604020202020204" pitchFamily="34" charset="0"/>
              </a:rPr>
              <a:t>“The </a:t>
            </a:r>
            <a:r>
              <a:rPr lang="en-US" sz="2000" i="1" cap="small" dirty="0">
                <a:latin typeface="Arial" panose="020B0604020202020204" pitchFamily="34" charset="0"/>
                <a:cs typeface="Arial" panose="020B0604020202020204" pitchFamily="34" charset="0"/>
              </a:rPr>
              <a:t>Lord</a:t>
            </a:r>
            <a:r>
              <a:rPr lang="en-US" sz="2000" i="1" dirty="0">
                <a:latin typeface="Arial" panose="020B0604020202020204" pitchFamily="34" charset="0"/>
                <a:cs typeface="Arial" panose="020B0604020202020204" pitchFamily="34" charset="0"/>
              </a:rPr>
              <a:t> will command the blessing on you in your storehouses and in all to which you set your hand, and He will bless you in the land which the </a:t>
            </a:r>
            <a:r>
              <a:rPr lang="en-US" sz="2000" i="1" cap="small" dirty="0">
                <a:latin typeface="Arial" panose="020B0604020202020204" pitchFamily="34" charset="0"/>
                <a:cs typeface="Arial" panose="020B0604020202020204" pitchFamily="34" charset="0"/>
              </a:rPr>
              <a:t>Lord</a:t>
            </a:r>
            <a:r>
              <a:rPr lang="en-US" sz="2000" i="1" dirty="0">
                <a:latin typeface="Arial" panose="020B0604020202020204" pitchFamily="34" charset="0"/>
                <a:cs typeface="Arial" panose="020B0604020202020204" pitchFamily="34" charset="0"/>
              </a:rPr>
              <a:t> your God is giving you.</a:t>
            </a:r>
          </a:p>
          <a:p>
            <a:r>
              <a:rPr lang="en-US" sz="2000" i="1" dirty="0">
                <a:latin typeface="Arial" panose="020B0604020202020204" pitchFamily="34" charset="0"/>
                <a:cs typeface="Arial" panose="020B0604020202020204" pitchFamily="34" charset="0"/>
              </a:rPr>
              <a:t>“The </a:t>
            </a:r>
            <a:r>
              <a:rPr lang="en-US" sz="2000" i="1" cap="small" dirty="0">
                <a:latin typeface="Arial" panose="020B0604020202020204" pitchFamily="34" charset="0"/>
                <a:cs typeface="Arial" panose="020B0604020202020204" pitchFamily="34" charset="0"/>
              </a:rPr>
              <a:t>Lord</a:t>
            </a:r>
            <a:r>
              <a:rPr lang="en-US" sz="2000" i="1" dirty="0">
                <a:latin typeface="Arial" panose="020B0604020202020204" pitchFamily="34" charset="0"/>
                <a:cs typeface="Arial" panose="020B0604020202020204" pitchFamily="34" charset="0"/>
              </a:rPr>
              <a:t> will establish you as a holy people to Himself, just as He has sworn to you… all peoples of the earth shall see that you are called by the name of the </a:t>
            </a:r>
            <a:r>
              <a:rPr lang="en-US" sz="2000" i="1" cap="small" dirty="0">
                <a:latin typeface="Arial" panose="020B0604020202020204" pitchFamily="34" charset="0"/>
                <a:cs typeface="Arial" panose="020B0604020202020204" pitchFamily="34" charset="0"/>
              </a:rPr>
              <a:t>Lord</a:t>
            </a:r>
            <a:r>
              <a:rPr lang="en-US" sz="2000" i="1" dirty="0">
                <a:latin typeface="Arial" panose="020B0604020202020204" pitchFamily="34" charset="0"/>
                <a:cs typeface="Arial" panose="020B0604020202020204" pitchFamily="34" charset="0"/>
              </a:rPr>
              <a:t>…</a:t>
            </a:r>
          </a:p>
          <a:p>
            <a:r>
              <a:rPr lang="en-US" sz="2000" i="1" dirty="0">
                <a:latin typeface="Arial" panose="020B0604020202020204" pitchFamily="34" charset="0"/>
                <a:cs typeface="Arial" panose="020B0604020202020204" pitchFamily="34" charset="0"/>
              </a:rPr>
              <a:t>And the </a:t>
            </a:r>
            <a:r>
              <a:rPr lang="en-US" sz="2000" i="1" cap="small" dirty="0">
                <a:latin typeface="Arial" panose="020B0604020202020204" pitchFamily="34" charset="0"/>
                <a:cs typeface="Arial" panose="020B0604020202020204" pitchFamily="34" charset="0"/>
              </a:rPr>
              <a:t>Lord</a:t>
            </a:r>
            <a:r>
              <a:rPr lang="en-US" sz="2000" i="1" dirty="0">
                <a:latin typeface="Arial" panose="020B0604020202020204" pitchFamily="34" charset="0"/>
                <a:cs typeface="Arial" panose="020B0604020202020204" pitchFamily="34" charset="0"/>
              </a:rPr>
              <a:t> will grant you plenty of goods, in the fruit of your body, in the increase of your livestock, and in the produce of your ground, in the land of which the </a:t>
            </a:r>
            <a:r>
              <a:rPr lang="en-US" sz="2000" i="1" cap="small" dirty="0">
                <a:latin typeface="Arial" panose="020B0604020202020204" pitchFamily="34" charset="0"/>
                <a:cs typeface="Arial" panose="020B0604020202020204" pitchFamily="34" charset="0"/>
              </a:rPr>
              <a:t>Lord</a:t>
            </a:r>
            <a:r>
              <a:rPr lang="en-US" sz="2000" i="1" dirty="0">
                <a:latin typeface="Arial" panose="020B0604020202020204" pitchFamily="34" charset="0"/>
                <a:cs typeface="Arial" panose="020B0604020202020204" pitchFamily="34" charset="0"/>
              </a:rPr>
              <a:t> swore to your fathers to give you. </a:t>
            </a:r>
          </a:p>
          <a:p>
            <a:r>
              <a:rPr lang="en-US" sz="2000" i="1" dirty="0">
                <a:latin typeface="Arial" panose="020B0604020202020204" pitchFamily="34" charset="0"/>
                <a:cs typeface="Arial" panose="020B0604020202020204" pitchFamily="34" charset="0"/>
              </a:rPr>
              <a:t>The </a:t>
            </a:r>
            <a:r>
              <a:rPr lang="en-US" sz="2000" i="1" cap="small" dirty="0">
                <a:latin typeface="Arial" panose="020B0604020202020204" pitchFamily="34" charset="0"/>
                <a:cs typeface="Arial" panose="020B0604020202020204" pitchFamily="34" charset="0"/>
              </a:rPr>
              <a:t>Lord</a:t>
            </a:r>
            <a:r>
              <a:rPr lang="en-US" sz="2000" i="1" dirty="0">
                <a:latin typeface="Arial" panose="020B0604020202020204" pitchFamily="34" charset="0"/>
                <a:cs typeface="Arial" panose="020B0604020202020204" pitchFamily="34" charset="0"/>
              </a:rPr>
              <a:t> will open to you His good treasure, the heavens, to give the rain to your land in its season, and to bless all the work of your hand. </a:t>
            </a:r>
          </a:p>
          <a:p>
            <a:r>
              <a:rPr lang="en-US" sz="2000" i="1" dirty="0">
                <a:latin typeface="Arial" panose="020B0604020202020204" pitchFamily="34" charset="0"/>
                <a:cs typeface="Arial" panose="020B0604020202020204" pitchFamily="34" charset="0"/>
              </a:rPr>
              <a:t>You shall lend to many nations, but you shall not borrow. And the </a:t>
            </a:r>
            <a:r>
              <a:rPr lang="en-US" sz="2000" i="1" cap="small" dirty="0">
                <a:latin typeface="Arial" panose="020B0604020202020204" pitchFamily="34" charset="0"/>
                <a:cs typeface="Arial" panose="020B0604020202020204" pitchFamily="34" charset="0"/>
              </a:rPr>
              <a:t>Lord</a:t>
            </a:r>
            <a:r>
              <a:rPr lang="en-US" sz="2000" i="1" dirty="0">
                <a:latin typeface="Arial" panose="020B0604020202020204" pitchFamily="34" charset="0"/>
                <a:cs typeface="Arial" panose="020B0604020202020204" pitchFamily="34" charset="0"/>
              </a:rPr>
              <a:t> will make you the head and not the tail; you shall be above only, and not be beneath…</a:t>
            </a:r>
          </a:p>
        </p:txBody>
      </p:sp>
      <p:sp>
        <p:nvSpPr>
          <p:cNvPr id="2" name="Slide Number Placeholder 1">
            <a:extLst>
              <a:ext uri="{FF2B5EF4-FFF2-40B4-BE49-F238E27FC236}">
                <a16:creationId xmlns:a16="http://schemas.microsoft.com/office/drawing/2014/main" id="{1C36F4F0-89AC-48E2-8B5C-560AD8D80D63}"/>
              </a:ext>
            </a:extLst>
          </p:cNvPr>
          <p:cNvSpPr>
            <a:spLocks noGrp="1"/>
          </p:cNvSpPr>
          <p:nvPr>
            <p:ph type="sldNum" sz="quarter" idx="12"/>
          </p:nvPr>
        </p:nvSpPr>
        <p:spPr/>
        <p:txBody>
          <a:bodyPr/>
          <a:lstStyle/>
          <a:p>
            <a:fld id="{D50276CF-1790-4670-AD23-77154D912434}" type="slidenum">
              <a:rPr lang="en-US" smtClean="0"/>
              <a:t>33</a:t>
            </a:fld>
            <a:endParaRPr lang="en-US"/>
          </a:p>
        </p:txBody>
      </p:sp>
    </p:spTree>
    <p:extLst>
      <p:ext uri="{BB962C8B-B14F-4D97-AF65-F5344CB8AC3E}">
        <p14:creationId xmlns:p14="http://schemas.microsoft.com/office/powerpoint/2010/main" val="4053614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9B68-6DE3-41E6-9C43-AFFAEC0A5A0B}"/>
              </a:ext>
            </a:extLst>
          </p:cNvPr>
          <p:cNvSpPr>
            <a:spLocks noGrp="1"/>
          </p:cNvSpPr>
          <p:nvPr>
            <p:ph type="title"/>
          </p:nvPr>
        </p:nvSpPr>
        <p:spPr>
          <a:xfrm>
            <a:off x="241300" y="212725"/>
            <a:ext cx="10515600" cy="366395"/>
          </a:xfrm>
        </p:spPr>
        <p:txBody>
          <a:bodyPr>
            <a:noAutofit/>
          </a:bodyPr>
          <a:lstStyle/>
          <a:p>
            <a:r>
              <a:rPr lang="en-US" sz="3600" b="1" dirty="0">
                <a:latin typeface="Century Gothic" panose="020B0502020202020204" pitchFamily="34" charset="0"/>
              </a:rPr>
              <a:t>PROSPERITY Prayers</a:t>
            </a:r>
          </a:p>
        </p:txBody>
      </p:sp>
      <p:sp>
        <p:nvSpPr>
          <p:cNvPr id="3" name="Content Placeholder 2">
            <a:extLst>
              <a:ext uri="{FF2B5EF4-FFF2-40B4-BE49-F238E27FC236}">
                <a16:creationId xmlns:a16="http://schemas.microsoft.com/office/drawing/2014/main" id="{6531899D-E682-4B0C-AFC5-F4FC1F115151}"/>
              </a:ext>
            </a:extLst>
          </p:cNvPr>
          <p:cNvSpPr>
            <a:spLocks noGrp="1"/>
          </p:cNvSpPr>
          <p:nvPr>
            <p:ph idx="1"/>
          </p:nvPr>
        </p:nvSpPr>
        <p:spPr>
          <a:xfrm>
            <a:off x="266700" y="928642"/>
            <a:ext cx="11734800" cy="3922758"/>
          </a:xfrm>
        </p:spPr>
        <p:txBody>
          <a:bodyPr>
            <a:noAutofit/>
          </a:bodyPr>
          <a:lstStyle/>
          <a:p>
            <a:pPr marL="0" indent="0">
              <a:lnSpc>
                <a:spcPct val="100000"/>
              </a:lnSpc>
              <a:buNone/>
            </a:pPr>
            <a:r>
              <a:rPr lang="en-US" sz="1600" u="sng" dirty="0">
                <a:solidFill>
                  <a:srgbClr val="555555"/>
                </a:solidFill>
                <a:latin typeface="Arial" panose="020B0604020202020204" pitchFamily="34" charset="0"/>
                <a:cs typeface="Arial" panose="020B0604020202020204" pitchFamily="34" charset="0"/>
              </a:rPr>
              <a:t>Prayer One:  </a:t>
            </a:r>
            <a:r>
              <a:rPr lang="en-US" sz="1600" dirty="0">
                <a:solidFill>
                  <a:srgbClr val="555555"/>
                </a:solidFill>
                <a:latin typeface="Arial" panose="020B0604020202020204" pitchFamily="34" charset="0"/>
                <a:cs typeface="Arial" panose="020B0604020202020204" pitchFamily="34" charset="0"/>
              </a:rPr>
              <a:t>T</a:t>
            </a:r>
            <a:r>
              <a:rPr lang="en-US" sz="1600" b="0" i="0" dirty="0">
                <a:solidFill>
                  <a:srgbClr val="555555"/>
                </a:solidFill>
                <a:effectLst/>
                <a:latin typeface="Arial" panose="020B0604020202020204" pitchFamily="34" charset="0"/>
                <a:cs typeface="Arial" panose="020B0604020202020204" pitchFamily="34" charset="0"/>
              </a:rPr>
              <a:t>hank You for Your promises of material abundance for our lives. You do not will poverty and need, any more than You will sin and sickness. We are thankful to know Your great salvation (Hebrews 2:3) delivers us not only from our sins, but from their consequences as well­—from all the works of the devil (1 John 3:8) sent to steal, kill, and destroy our lives and destinies. (John 10:10).  When You created material abundance in this earth, You demonstrated that You want Your children to enjoy it and to utilize it.  You placed rich treasures here (Genesis 2:9-14), not for un-believers to monopolize, but for the prosperity, facility and blessing of Your children who carry out Your will among people.  THANK YOU, LORD. Your Word says, we shall not lack any good thing (Psalm 34:10). You shall supply all our needs (Philippians 4:19). You wish, above all things that we prosper and be in health, even as our souls prosper (3 John 2).</a:t>
            </a:r>
          </a:p>
          <a:p>
            <a:pPr marL="0" indent="0">
              <a:lnSpc>
                <a:spcPct val="100000"/>
              </a:lnSpc>
              <a:buNone/>
            </a:pPr>
            <a:br>
              <a:rPr lang="en-US" sz="1600" u="sng" dirty="0">
                <a:latin typeface="Arial" panose="020B0604020202020204" pitchFamily="34" charset="0"/>
                <a:cs typeface="Arial" panose="020B0604020202020204" pitchFamily="34" charset="0"/>
              </a:rPr>
            </a:br>
            <a:r>
              <a:rPr lang="en-US" sz="1600" u="sng" dirty="0">
                <a:solidFill>
                  <a:srgbClr val="555555"/>
                </a:solidFill>
                <a:latin typeface="Arial" panose="020B0604020202020204" pitchFamily="34" charset="0"/>
                <a:cs typeface="Arial" panose="020B0604020202020204" pitchFamily="34" charset="0"/>
              </a:rPr>
              <a:t>Prayer Two:   </a:t>
            </a:r>
            <a:r>
              <a:rPr lang="en-US" sz="1600" b="0" i="0" dirty="0">
                <a:solidFill>
                  <a:srgbClr val="555555"/>
                </a:solidFill>
                <a:effectLst/>
                <a:latin typeface="Arial" panose="020B0604020202020204" pitchFamily="34" charset="0"/>
                <a:cs typeface="Arial" panose="020B0604020202020204" pitchFamily="34" charset="0"/>
              </a:rPr>
              <a:t>Thank You, Lord, that You have pleasure in the prosperity of Your servants (Psalm 35:27). Thank You for Your promise to make us plenteous in goods (Deuteronomy 28:11). We believe that You have commanded Your blessing upon us…in all that we set our hands to (Deuteronomy 28:8).  I believe that Christ redeemed me from the curse (Galatians 3:13) of poverty and evil, of lack and destitution.  We will, from this day, honor You with substance and with the firstfruits (not leftovers) of all our  increase: so shall our barns be filled with plenty (Proverbs 3:9-10). </a:t>
            </a:r>
            <a:r>
              <a:rPr lang="en-US" sz="1600" dirty="0">
                <a:latin typeface="Arial" panose="020B0604020202020204" pitchFamily="34" charset="0"/>
                <a:cs typeface="Arial" panose="020B0604020202020204" pitchFamily="34" charset="0"/>
              </a:rPr>
              <a:t>We</a:t>
            </a:r>
            <a:r>
              <a:rPr lang="en-US" sz="1600" b="0" i="0" dirty="0">
                <a:solidFill>
                  <a:srgbClr val="555555"/>
                </a:solidFill>
                <a:effectLst/>
                <a:latin typeface="Arial" panose="020B0604020202020204" pitchFamily="34" charset="0"/>
                <a:cs typeface="Arial" panose="020B0604020202020204" pitchFamily="34" charset="0"/>
              </a:rPr>
              <a:t> understand that loving is giving, and giving is planting, and whatever we sow, we shall also reap—more (Galatians 6:7).  We will begin planting. And since You are the God of miracles, we know that even if it requires a material miracle, like multiplying the boy’s lunch to feed a multitude (Matthew 14, Mark 6, Luke 9, John 6), You will do it to guarantee our harvest. Your Word cannot return to You void (Isaiah 55:11) and the Scriptures cannot be broken (John 10:35).  We now realize that, although there is suffering and poverty around us, this is Satan’s work—not Yours. You do not will these evils any more than You will that we live in sin.</a:t>
            </a:r>
          </a:p>
          <a:p>
            <a:pPr marL="0" indent="0">
              <a:lnSpc>
                <a:spcPct val="100000"/>
              </a:lnSpc>
              <a:buNone/>
            </a:pP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7A6F725-742B-488D-9025-061A2FA629F7}"/>
              </a:ext>
            </a:extLst>
          </p:cNvPr>
          <p:cNvSpPr>
            <a:spLocks noGrp="1"/>
          </p:cNvSpPr>
          <p:nvPr>
            <p:ph type="sldNum" sz="quarter" idx="12"/>
          </p:nvPr>
        </p:nvSpPr>
        <p:spPr/>
        <p:txBody>
          <a:bodyPr/>
          <a:lstStyle/>
          <a:p>
            <a:fld id="{D50276CF-1790-4670-AD23-77154D912434}" type="slidenum">
              <a:rPr lang="en-US" smtClean="0"/>
              <a:t>34</a:t>
            </a:fld>
            <a:endParaRPr lang="en-US" dirty="0"/>
          </a:p>
        </p:txBody>
      </p:sp>
    </p:spTree>
    <p:extLst>
      <p:ext uri="{BB962C8B-B14F-4D97-AF65-F5344CB8AC3E}">
        <p14:creationId xmlns:p14="http://schemas.microsoft.com/office/powerpoint/2010/main" val="474120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9B68-6DE3-41E6-9C43-AFFAEC0A5A0B}"/>
              </a:ext>
            </a:extLst>
          </p:cNvPr>
          <p:cNvSpPr>
            <a:spLocks noGrp="1"/>
          </p:cNvSpPr>
          <p:nvPr>
            <p:ph type="title"/>
          </p:nvPr>
        </p:nvSpPr>
        <p:spPr>
          <a:xfrm>
            <a:off x="241300" y="212725"/>
            <a:ext cx="10515600" cy="366395"/>
          </a:xfrm>
        </p:spPr>
        <p:txBody>
          <a:bodyPr>
            <a:noAutofit/>
          </a:bodyPr>
          <a:lstStyle/>
          <a:p>
            <a:r>
              <a:rPr lang="en-US" sz="3600" b="1" dirty="0">
                <a:latin typeface="Century Gothic" panose="020B0502020202020204" pitchFamily="34" charset="0"/>
              </a:rPr>
              <a:t>PROSPERITY Prayers</a:t>
            </a:r>
          </a:p>
        </p:txBody>
      </p:sp>
      <p:sp>
        <p:nvSpPr>
          <p:cNvPr id="3" name="Content Placeholder 2">
            <a:extLst>
              <a:ext uri="{FF2B5EF4-FFF2-40B4-BE49-F238E27FC236}">
                <a16:creationId xmlns:a16="http://schemas.microsoft.com/office/drawing/2014/main" id="{6531899D-E682-4B0C-AFC5-F4FC1F115151}"/>
              </a:ext>
            </a:extLst>
          </p:cNvPr>
          <p:cNvSpPr>
            <a:spLocks noGrp="1"/>
          </p:cNvSpPr>
          <p:nvPr>
            <p:ph idx="1"/>
          </p:nvPr>
        </p:nvSpPr>
        <p:spPr>
          <a:xfrm>
            <a:off x="266700" y="928642"/>
            <a:ext cx="11734800" cy="5655038"/>
          </a:xfrm>
        </p:spPr>
        <p:txBody>
          <a:bodyPr>
            <a:noAutofit/>
          </a:bodyPr>
          <a:lstStyle/>
          <a:p>
            <a:pPr marL="0" indent="0">
              <a:lnSpc>
                <a:spcPct val="100000"/>
              </a:lnSpc>
              <a:buNone/>
            </a:pPr>
            <a:r>
              <a:rPr lang="en-US" sz="1600" u="sng" dirty="0">
                <a:solidFill>
                  <a:srgbClr val="555555"/>
                </a:solidFill>
                <a:latin typeface="Arial" panose="020B0604020202020204" pitchFamily="34" charset="0"/>
                <a:cs typeface="Arial" panose="020B0604020202020204" pitchFamily="34" charset="0"/>
              </a:rPr>
              <a:t>Prayer Three: </a:t>
            </a:r>
            <a:r>
              <a:rPr lang="en-US" sz="1600" b="0" i="0" dirty="0">
                <a:solidFill>
                  <a:srgbClr val="555555"/>
                </a:solidFill>
                <a:effectLst/>
                <a:latin typeface="Arial" panose="020B0604020202020204" pitchFamily="34" charset="0"/>
                <a:cs typeface="Arial" panose="020B0604020202020204" pitchFamily="34" charset="0"/>
              </a:rPr>
              <a:t>I now know that the earth is the lord’s and the fullness thereof (1 </a:t>
            </a:r>
            <a:r>
              <a:rPr lang="en-US" sz="1600" dirty="0">
                <a:solidFill>
                  <a:srgbClr val="555555"/>
                </a:solidFill>
                <a:latin typeface="Arial" panose="020B0604020202020204" pitchFamily="34" charset="0"/>
                <a:cs typeface="Arial" panose="020B0604020202020204" pitchFamily="34" charset="0"/>
              </a:rPr>
              <a:t>C</a:t>
            </a:r>
            <a:r>
              <a:rPr lang="en-US" sz="1600" b="0" i="0" dirty="0">
                <a:solidFill>
                  <a:srgbClr val="555555"/>
                </a:solidFill>
                <a:effectLst/>
                <a:latin typeface="Arial" panose="020B0604020202020204" pitchFamily="34" charset="0"/>
                <a:cs typeface="Arial" panose="020B0604020202020204" pitchFamily="34" charset="0"/>
              </a:rPr>
              <a:t>orinthians 10:26). We realize now that riches and wealth are the gift of god (</a:t>
            </a:r>
            <a:r>
              <a:rPr lang="en-US" sz="1600" dirty="0">
                <a:solidFill>
                  <a:srgbClr val="555555"/>
                </a:solidFill>
                <a:latin typeface="Arial" panose="020B0604020202020204" pitchFamily="34" charset="0"/>
                <a:cs typeface="Arial" panose="020B0604020202020204" pitchFamily="34" charset="0"/>
              </a:rPr>
              <a:t>E</a:t>
            </a:r>
            <a:r>
              <a:rPr lang="en-US" sz="1600" b="0" i="0" dirty="0">
                <a:solidFill>
                  <a:srgbClr val="555555"/>
                </a:solidFill>
                <a:effectLst/>
                <a:latin typeface="Arial" panose="020B0604020202020204" pitchFamily="34" charset="0"/>
                <a:cs typeface="Arial" panose="020B0604020202020204" pitchFamily="34" charset="0"/>
              </a:rPr>
              <a:t>cclesiastes 5:19). So long as we do not love money (1 timothy 6:10) or seek to store it up or trust in riches (mark 10:24, 1 timothy 6:17), you will make our ways prosperous, and we shall have good success Joshua 1:8).  We will bring </a:t>
            </a:r>
            <a:r>
              <a:rPr lang="en-US" sz="1600" dirty="0">
                <a:solidFill>
                  <a:srgbClr val="555555"/>
                </a:solidFill>
                <a:latin typeface="Arial" panose="020B0604020202020204" pitchFamily="34" charset="0"/>
                <a:cs typeface="Arial" panose="020B0604020202020204" pitchFamily="34" charset="0"/>
              </a:rPr>
              <a:t>our </a:t>
            </a:r>
            <a:r>
              <a:rPr lang="en-US" sz="1600" b="0" i="0" dirty="0">
                <a:solidFill>
                  <a:srgbClr val="555555"/>
                </a:solidFill>
                <a:effectLst/>
                <a:latin typeface="Arial" panose="020B0604020202020204" pitchFamily="34" charset="0"/>
                <a:cs typeface="Arial" panose="020B0604020202020204" pitchFamily="34" charset="0"/>
              </a:rPr>
              <a:t>first-fruits (the first and best), tithes and offerings to you for your work, as you commanded (</a:t>
            </a:r>
            <a:r>
              <a:rPr lang="en-US" sz="1600" dirty="0">
                <a:solidFill>
                  <a:srgbClr val="555555"/>
                </a:solidFill>
                <a:latin typeface="Arial" panose="020B0604020202020204" pitchFamily="34" charset="0"/>
                <a:cs typeface="Arial" panose="020B0604020202020204" pitchFamily="34" charset="0"/>
              </a:rPr>
              <a:t>M</a:t>
            </a:r>
            <a:r>
              <a:rPr lang="en-US" sz="1600" b="0" i="0" dirty="0">
                <a:solidFill>
                  <a:srgbClr val="555555"/>
                </a:solidFill>
                <a:effectLst/>
                <a:latin typeface="Arial" panose="020B0604020202020204" pitchFamily="34" charset="0"/>
                <a:cs typeface="Arial" panose="020B0604020202020204" pitchFamily="34" charset="0"/>
              </a:rPr>
              <a:t>alachi 3:10), and we shall prove your word by acting upon it. We believe you will open heaven’s windows and pour out blessings and harvests of much more than we bring to you, according to your promise (</a:t>
            </a:r>
            <a:r>
              <a:rPr lang="en-US" sz="1600" dirty="0">
                <a:solidFill>
                  <a:srgbClr val="555555"/>
                </a:solidFill>
                <a:latin typeface="Arial" panose="020B0604020202020204" pitchFamily="34" charset="0"/>
                <a:cs typeface="Arial" panose="020B0604020202020204" pitchFamily="34" charset="0"/>
              </a:rPr>
              <a:t>M</a:t>
            </a:r>
            <a:r>
              <a:rPr lang="en-US" sz="1600" b="0" i="0" dirty="0">
                <a:solidFill>
                  <a:srgbClr val="555555"/>
                </a:solidFill>
                <a:effectLst/>
                <a:latin typeface="Arial" panose="020B0604020202020204" pitchFamily="34" charset="0"/>
                <a:cs typeface="Arial" panose="020B0604020202020204" pitchFamily="34" charset="0"/>
              </a:rPr>
              <a:t>alachi 3:10)  We are your children. You are our father. We have roots in divine royalty (2 </a:t>
            </a:r>
            <a:r>
              <a:rPr lang="en-US" sz="1600" dirty="0">
                <a:solidFill>
                  <a:srgbClr val="555555"/>
                </a:solidFill>
                <a:latin typeface="Arial" panose="020B0604020202020204" pitchFamily="34" charset="0"/>
                <a:cs typeface="Arial" panose="020B0604020202020204" pitchFamily="34" charset="0"/>
              </a:rPr>
              <a:t>C</a:t>
            </a:r>
            <a:r>
              <a:rPr lang="en-US" sz="1600" b="0" i="0" dirty="0">
                <a:solidFill>
                  <a:srgbClr val="555555"/>
                </a:solidFill>
                <a:effectLst/>
                <a:latin typeface="Arial" panose="020B0604020202020204" pitchFamily="34" charset="0"/>
                <a:cs typeface="Arial" panose="020B0604020202020204" pitchFamily="34" charset="0"/>
              </a:rPr>
              <a:t>orinthians 6:16, 1 peter 2:9).  You were rich, yet for our sake you became poor, that through your poverty we might be made rich (2 </a:t>
            </a:r>
            <a:r>
              <a:rPr lang="en-US" sz="1600" dirty="0">
                <a:solidFill>
                  <a:srgbClr val="555555"/>
                </a:solidFill>
                <a:latin typeface="Arial" panose="020B0604020202020204" pitchFamily="34" charset="0"/>
                <a:cs typeface="Arial" panose="020B0604020202020204" pitchFamily="34" charset="0"/>
              </a:rPr>
              <a:t>C</a:t>
            </a:r>
            <a:r>
              <a:rPr lang="en-US" sz="1600" b="0" i="0" dirty="0">
                <a:solidFill>
                  <a:srgbClr val="555555"/>
                </a:solidFill>
                <a:effectLst/>
                <a:latin typeface="Arial" panose="020B0604020202020204" pitchFamily="34" charset="0"/>
                <a:cs typeface="Arial" panose="020B0604020202020204" pitchFamily="34" charset="0"/>
              </a:rPr>
              <a:t>orinthians 8:9).…Materially as well as physically and spiritually.  You are our creator and you live in us. We claim our place in your royal family where prosperity is regained.  Amen!</a:t>
            </a: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7A6F725-742B-488D-9025-061A2FA629F7}"/>
              </a:ext>
            </a:extLst>
          </p:cNvPr>
          <p:cNvSpPr>
            <a:spLocks noGrp="1"/>
          </p:cNvSpPr>
          <p:nvPr>
            <p:ph type="sldNum" sz="quarter" idx="12"/>
          </p:nvPr>
        </p:nvSpPr>
        <p:spPr/>
        <p:txBody>
          <a:bodyPr/>
          <a:lstStyle/>
          <a:p>
            <a:fld id="{D50276CF-1790-4670-AD23-77154D912434}" type="slidenum">
              <a:rPr lang="en-US" smtClean="0"/>
              <a:t>35</a:t>
            </a:fld>
            <a:endParaRPr lang="en-US" dirty="0"/>
          </a:p>
        </p:txBody>
      </p:sp>
    </p:spTree>
    <p:extLst>
      <p:ext uri="{BB962C8B-B14F-4D97-AF65-F5344CB8AC3E}">
        <p14:creationId xmlns:p14="http://schemas.microsoft.com/office/powerpoint/2010/main" val="1143563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D05B-03E8-4D2E-AA50-271A6F85DB68}"/>
              </a:ext>
            </a:extLst>
          </p:cNvPr>
          <p:cNvSpPr>
            <a:spLocks noGrp="1"/>
          </p:cNvSpPr>
          <p:nvPr>
            <p:ph type="title"/>
          </p:nvPr>
        </p:nvSpPr>
        <p:spPr>
          <a:xfrm>
            <a:off x="177800" y="120223"/>
            <a:ext cx="10515600" cy="629077"/>
          </a:xfrm>
        </p:spPr>
        <p:txBody>
          <a:bodyPr>
            <a:normAutofit/>
          </a:bodyPr>
          <a:lstStyle/>
          <a:p>
            <a:r>
              <a:rPr lang="en-US" sz="3200" b="1" dirty="0">
                <a:latin typeface="Arial" panose="020B0604020202020204" pitchFamily="34" charset="0"/>
                <a:cs typeface="Arial" panose="020B0604020202020204" pitchFamily="34" charset="0"/>
              </a:rPr>
              <a:t>Hope Promises</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A830C4D-C99C-4DE6-93A3-03417F490FF1}"/>
              </a:ext>
            </a:extLst>
          </p:cNvPr>
          <p:cNvSpPr>
            <a:spLocks noGrp="1"/>
          </p:cNvSpPr>
          <p:nvPr>
            <p:ph idx="1"/>
          </p:nvPr>
        </p:nvSpPr>
        <p:spPr>
          <a:xfrm>
            <a:off x="317500" y="807543"/>
            <a:ext cx="11170165" cy="5884201"/>
          </a:xfrm>
        </p:spPr>
        <p:txBody>
          <a:bodyPr>
            <a:noAutofit/>
          </a:bodyPr>
          <a:lstStyle/>
          <a:p>
            <a:pPr marL="342900" indent="-342900">
              <a:lnSpc>
                <a:spcPct val="100000"/>
              </a:lnSpc>
              <a:spcBef>
                <a:spcPts val="0"/>
              </a:spcBef>
              <a:buFont typeface="+mj-lt"/>
              <a:buAutoNum type="arabicPeriod"/>
            </a:pPr>
            <a:r>
              <a:rPr lang="en-US" sz="1500" dirty="0">
                <a:latin typeface="Arial" panose="020B0604020202020204" pitchFamily="34" charset="0"/>
                <a:cs typeface="Arial" panose="020B0604020202020204" pitchFamily="34" charset="0"/>
              </a:rPr>
              <a:t>Acts 2:25-26  “</a:t>
            </a:r>
            <a:r>
              <a:rPr lang="en-US" sz="1500" b="0" dirty="0">
                <a:solidFill>
                  <a:srgbClr val="000000"/>
                </a:solidFill>
                <a:effectLst/>
                <a:latin typeface="Arial" panose="020B0604020202020204" pitchFamily="34" charset="0"/>
                <a:cs typeface="Arial" panose="020B0604020202020204" pitchFamily="34" charset="0"/>
              </a:rPr>
              <a:t>For David says concerning Him:  ‘I foresaw the </a:t>
            </a:r>
            <a:r>
              <a:rPr lang="en-US" sz="1500" b="0" cap="small" dirty="0">
                <a:solidFill>
                  <a:srgbClr val="000000"/>
                </a:solidFill>
                <a:effectLst/>
                <a:latin typeface="Arial" panose="020B0604020202020204" pitchFamily="34" charset="0"/>
                <a:cs typeface="Arial" panose="020B0604020202020204" pitchFamily="34" charset="0"/>
              </a:rPr>
              <a:t>Lord</a:t>
            </a:r>
            <a:r>
              <a:rPr lang="en-US" sz="1500" b="0" dirty="0">
                <a:solidFill>
                  <a:srgbClr val="000000"/>
                </a:solidFill>
                <a:effectLst/>
                <a:latin typeface="Arial" panose="020B0604020202020204" pitchFamily="34" charset="0"/>
                <a:cs typeface="Arial" panose="020B0604020202020204" pitchFamily="34" charset="0"/>
              </a:rPr>
              <a:t> always before my face, for He is at my right hand, that I may not be shaken.”</a:t>
            </a:r>
          </a:p>
          <a:p>
            <a:pPr marL="0" indent="0">
              <a:lnSpc>
                <a:spcPct val="100000"/>
              </a:lnSpc>
              <a:spcBef>
                <a:spcPts val="0"/>
              </a:spcBef>
              <a:buNone/>
            </a:pPr>
            <a:r>
              <a:rPr lang="en-US" sz="1500" b="1" dirty="0">
                <a:solidFill>
                  <a:srgbClr val="000000"/>
                </a:solidFill>
                <a:effectLst/>
                <a:latin typeface="Arial" panose="020B0604020202020204" pitchFamily="34" charset="0"/>
                <a:cs typeface="Arial" panose="020B0604020202020204" pitchFamily="34" charset="0"/>
              </a:rPr>
              <a:t>ALL:  </a:t>
            </a:r>
            <a:r>
              <a:rPr lang="en-US" sz="1500" b="1" i="1" dirty="0">
                <a:solidFill>
                  <a:srgbClr val="000000"/>
                </a:solidFill>
                <a:effectLst/>
                <a:latin typeface="Arial" panose="020B0604020202020204" pitchFamily="34" charset="0"/>
                <a:cs typeface="Arial" panose="020B0604020202020204" pitchFamily="34" charset="0"/>
              </a:rPr>
              <a:t>Therefore my heart rejoices, and my tongue </a:t>
            </a:r>
            <a:r>
              <a:rPr lang="en-US" sz="1500" b="1" i="1" dirty="0">
                <a:solidFill>
                  <a:srgbClr val="000000"/>
                </a:solidFill>
                <a:latin typeface="Arial" panose="020B0604020202020204" pitchFamily="34" charset="0"/>
                <a:cs typeface="Arial" panose="020B0604020202020204" pitchFamily="34" charset="0"/>
              </a:rPr>
              <a:t>i</a:t>
            </a:r>
            <a:r>
              <a:rPr lang="en-US" sz="1500" b="1" i="1" dirty="0">
                <a:solidFill>
                  <a:srgbClr val="000000"/>
                </a:solidFill>
                <a:effectLst/>
                <a:latin typeface="Arial" panose="020B0604020202020204" pitchFamily="34" charset="0"/>
                <a:cs typeface="Arial" panose="020B0604020202020204" pitchFamily="34" charset="0"/>
              </a:rPr>
              <a:t>s glad;  Moreover my flesh also rests in hope</a:t>
            </a:r>
            <a:r>
              <a:rPr lang="en-US" sz="1500" b="1" dirty="0">
                <a:solidFill>
                  <a:srgbClr val="000000"/>
                </a:solidFill>
                <a:effectLst/>
                <a:latin typeface="Arial" panose="020B0604020202020204" pitchFamily="34" charset="0"/>
                <a:cs typeface="Arial" panose="020B0604020202020204" pitchFamily="34" charset="0"/>
              </a:rPr>
              <a:t>. </a:t>
            </a:r>
          </a:p>
          <a:p>
            <a:pPr marL="342900" indent="-342900">
              <a:lnSpc>
                <a:spcPct val="100000"/>
              </a:lnSpc>
              <a:spcBef>
                <a:spcPts val="0"/>
              </a:spcBef>
              <a:buFont typeface="+mj-lt"/>
              <a:buAutoNum type="arabicPeriod"/>
            </a:pPr>
            <a:endParaRPr lang="en-US" sz="1500" b="1" dirty="0">
              <a:solidFill>
                <a:srgbClr val="000000"/>
              </a:solidFill>
              <a:effectLst/>
              <a:latin typeface="Arial" panose="020B0604020202020204" pitchFamily="34" charset="0"/>
              <a:cs typeface="Arial" panose="020B0604020202020204" pitchFamily="34" charset="0"/>
            </a:endParaRPr>
          </a:p>
          <a:p>
            <a:pPr marL="346075" indent="-346075">
              <a:lnSpc>
                <a:spcPct val="100000"/>
              </a:lnSpc>
              <a:spcBef>
                <a:spcPts val="0"/>
              </a:spcBef>
              <a:buNone/>
            </a:pPr>
            <a:r>
              <a:rPr lang="en-US" sz="1500" dirty="0">
                <a:latin typeface="Arial" panose="020B0604020202020204" pitchFamily="34" charset="0"/>
                <a:cs typeface="Arial" panose="020B0604020202020204" pitchFamily="34" charset="0"/>
              </a:rPr>
              <a:t>2.   1 Peter 1:13  “Therefore gird up the loins of your mind, be sober, and rest your hope fully upon the grace that is to be brought to you at the revelation of Jesus Christ;” </a:t>
            </a:r>
          </a:p>
          <a:p>
            <a:pPr marL="0" indent="0">
              <a:lnSpc>
                <a:spcPct val="100000"/>
              </a:lnSpc>
              <a:spcBef>
                <a:spcPts val="0"/>
              </a:spcBef>
              <a:buNone/>
            </a:pPr>
            <a:r>
              <a:rPr lang="en-US" sz="1500" b="1" dirty="0">
                <a:solidFill>
                  <a:srgbClr val="000000"/>
                </a:solidFill>
                <a:effectLst/>
                <a:latin typeface="Arial" panose="020B0604020202020204" pitchFamily="34" charset="0"/>
                <a:cs typeface="Arial" panose="020B0604020202020204" pitchFamily="34" charset="0"/>
              </a:rPr>
              <a:t>ALL:  </a:t>
            </a:r>
            <a:r>
              <a:rPr lang="en-US" sz="1500" b="1" i="1" dirty="0">
                <a:solidFill>
                  <a:srgbClr val="000000"/>
                </a:solidFill>
                <a:effectLst/>
                <a:latin typeface="Arial" panose="020B0604020202020204" pitchFamily="34" charset="0"/>
                <a:cs typeface="Arial" panose="020B0604020202020204" pitchFamily="34" charset="0"/>
              </a:rPr>
              <a:t>Thank you for revealing Yourself and Your grace to us. Our hope rests entirely on You.</a:t>
            </a:r>
          </a:p>
          <a:p>
            <a:pPr marL="342900" indent="-342900">
              <a:lnSpc>
                <a:spcPct val="100000"/>
              </a:lnSpc>
              <a:spcBef>
                <a:spcPts val="0"/>
              </a:spcBef>
              <a:buFont typeface="+mj-lt"/>
              <a:buAutoNum type="arabicPeriod"/>
            </a:pPr>
            <a:endParaRPr lang="en-US" sz="1500" b="1" i="1" dirty="0">
              <a:solidFill>
                <a:srgbClr val="000000"/>
              </a:solidFill>
              <a:latin typeface="Arial" panose="020B0604020202020204" pitchFamily="34" charset="0"/>
              <a:cs typeface="Arial" panose="020B0604020202020204" pitchFamily="34" charset="0"/>
            </a:endParaRPr>
          </a:p>
          <a:p>
            <a:pPr marL="342900" indent="-342900">
              <a:lnSpc>
                <a:spcPct val="100000"/>
              </a:lnSpc>
              <a:spcBef>
                <a:spcPts val="0"/>
              </a:spcBef>
              <a:buAutoNum type="arabicPeriod" startAt="3"/>
            </a:pPr>
            <a:r>
              <a:rPr lang="en-US" sz="1500" dirty="0">
                <a:latin typeface="Arial" panose="020B0604020202020204" pitchFamily="34" charset="0"/>
                <a:cs typeface="Arial" panose="020B0604020202020204" pitchFamily="34" charset="0"/>
              </a:rPr>
              <a:t>Hebrews 3:6 “</a:t>
            </a:r>
            <a:r>
              <a:rPr lang="en-US" sz="1500" b="0" dirty="0">
                <a:solidFill>
                  <a:srgbClr val="000000"/>
                </a:solidFill>
                <a:effectLst/>
                <a:latin typeface="Arial" panose="020B0604020202020204" pitchFamily="34" charset="0"/>
                <a:cs typeface="Arial" panose="020B0604020202020204" pitchFamily="34" charset="0"/>
              </a:rPr>
              <a:t>But Christ, as the Son, is in charge of God’s entire house. And we are God’s house, if we keep our courage and remain </a:t>
            </a:r>
            <a:r>
              <a:rPr lang="en-US" sz="1500" dirty="0">
                <a:solidFill>
                  <a:srgbClr val="000000"/>
                </a:solidFill>
                <a:effectLst/>
                <a:latin typeface="Arial" panose="020B0604020202020204" pitchFamily="34" charset="0"/>
                <a:cs typeface="Arial" panose="020B0604020202020204" pitchFamily="34" charset="0"/>
              </a:rPr>
              <a:t>confident in our hope in Christ.”</a:t>
            </a:r>
          </a:p>
          <a:p>
            <a:pPr marL="0" indent="0">
              <a:lnSpc>
                <a:spcPct val="100000"/>
              </a:lnSpc>
              <a:spcBef>
                <a:spcPts val="0"/>
              </a:spcBef>
              <a:buNone/>
            </a:pPr>
            <a:r>
              <a:rPr lang="en-US" sz="1500" b="1" dirty="0">
                <a:solidFill>
                  <a:srgbClr val="000000"/>
                </a:solidFill>
                <a:effectLst/>
                <a:latin typeface="Arial" panose="020B0604020202020204" pitchFamily="34" charset="0"/>
                <a:cs typeface="Arial" panose="020B0604020202020204" pitchFamily="34" charset="0"/>
              </a:rPr>
              <a:t>ALL:  </a:t>
            </a:r>
            <a:r>
              <a:rPr lang="en-US" sz="1500" b="1" i="1" dirty="0">
                <a:solidFill>
                  <a:srgbClr val="000000"/>
                </a:solidFill>
                <a:effectLst/>
                <a:latin typeface="Arial" panose="020B0604020202020204" pitchFamily="34" charset="0"/>
                <a:cs typeface="Arial" panose="020B0604020202020204" pitchFamily="34" charset="0"/>
              </a:rPr>
              <a:t>Help us, Holy Spirit, to be courageous and confident for our trust is in Christ, the conquering and victorious King.</a:t>
            </a:r>
          </a:p>
          <a:p>
            <a:pPr marL="342900" indent="-342900">
              <a:lnSpc>
                <a:spcPct val="100000"/>
              </a:lnSpc>
              <a:spcBef>
                <a:spcPts val="0"/>
              </a:spcBef>
              <a:buFont typeface="+mj-lt"/>
              <a:buAutoNum type="arabicPeriod"/>
            </a:pPr>
            <a:endParaRPr lang="en-US" sz="1500" dirty="0">
              <a:solidFill>
                <a:srgbClr val="000000"/>
              </a:solidFill>
              <a:effectLst/>
              <a:latin typeface="Arial" panose="020B0604020202020204" pitchFamily="34" charset="0"/>
              <a:cs typeface="Arial" panose="020B0604020202020204" pitchFamily="34" charset="0"/>
            </a:endParaRPr>
          </a:p>
          <a:p>
            <a:pPr marL="346075" indent="-346075">
              <a:lnSpc>
                <a:spcPct val="100000"/>
              </a:lnSpc>
              <a:spcBef>
                <a:spcPts val="0"/>
              </a:spcBef>
              <a:buNone/>
            </a:pPr>
            <a:r>
              <a:rPr lang="en-US" sz="1500" dirty="0">
                <a:latin typeface="Arial" panose="020B0604020202020204" pitchFamily="34" charset="0"/>
                <a:cs typeface="Arial" panose="020B0604020202020204" pitchFamily="34" charset="0"/>
              </a:rPr>
              <a:t>4.   Hebrews 6: 10-12  “For God is not unjust to forget your work and labor of love which you have shown toward His name, in that you have  ministered to the saints, and do minister. And we desire that each one of you show the same diligence to the full assurance of hope until the end, that you do not become sluggish, but imitate those who through faith and patience inherit the promises.”</a:t>
            </a:r>
          </a:p>
          <a:p>
            <a:pPr marL="0" indent="0">
              <a:lnSpc>
                <a:spcPct val="100000"/>
              </a:lnSpc>
              <a:spcBef>
                <a:spcPts val="0"/>
              </a:spcBef>
              <a:buNone/>
            </a:pPr>
            <a:r>
              <a:rPr lang="en-US" sz="1500" b="1" i="1" dirty="0">
                <a:latin typeface="Arial" panose="020B0604020202020204" pitchFamily="34" charset="0"/>
                <a:cs typeface="Arial" panose="020B0604020202020204" pitchFamily="34" charset="0"/>
              </a:rPr>
              <a:t>ALL:   Thank you for our unshakable assurance that You will keep us to the end.  Our hope is in You alone.</a:t>
            </a:r>
          </a:p>
          <a:p>
            <a:pPr marL="342900" indent="-342900">
              <a:lnSpc>
                <a:spcPct val="100000"/>
              </a:lnSpc>
              <a:spcBef>
                <a:spcPts val="0"/>
              </a:spcBef>
              <a:buFont typeface="+mj-lt"/>
              <a:buAutoNum type="arabicPeriod"/>
            </a:pPr>
            <a:endParaRPr lang="en-US" sz="1500" b="0" dirty="0">
              <a:solidFill>
                <a:srgbClr val="000000"/>
              </a:solidFill>
              <a:effectLst/>
              <a:latin typeface="Arial" panose="020B0604020202020204" pitchFamily="34" charset="0"/>
              <a:cs typeface="Arial" panose="020B0604020202020204" pitchFamily="34" charset="0"/>
            </a:endParaRPr>
          </a:p>
          <a:p>
            <a:pPr marL="346075" indent="-346075">
              <a:lnSpc>
                <a:spcPct val="100000"/>
              </a:lnSpc>
              <a:spcBef>
                <a:spcPts val="0"/>
              </a:spcBef>
              <a:buNone/>
            </a:pPr>
            <a:r>
              <a:rPr lang="en-US" sz="1500" dirty="0">
                <a:solidFill>
                  <a:srgbClr val="000000"/>
                </a:solidFill>
                <a:effectLst/>
                <a:latin typeface="Arial" panose="020B0604020202020204" pitchFamily="34" charset="0"/>
                <a:cs typeface="Arial" panose="020B0604020202020204" pitchFamily="34" charset="0"/>
              </a:rPr>
              <a:t>5.   Hebrews 6 “So God has given both his promise and his oath. These two things are unchangeable because it is impossible for God to lie. Therefore, we who have fled to him for refuge can have great confidence as we hold to the hope that lies before us. This hope is a strong and trustworthy anchor for our souls. It leads us through the curtain into God’s inner sanctuary.”</a:t>
            </a:r>
          </a:p>
          <a:p>
            <a:pPr marL="0" indent="0">
              <a:lnSpc>
                <a:spcPct val="100000"/>
              </a:lnSpc>
              <a:spcBef>
                <a:spcPts val="0"/>
              </a:spcBef>
              <a:buNone/>
            </a:pPr>
            <a:r>
              <a:rPr lang="en-US" sz="1500" b="1" i="1" dirty="0">
                <a:latin typeface="Arial" panose="020B0604020202020204" pitchFamily="34" charset="0"/>
                <a:cs typeface="Arial" panose="020B0604020202020204" pitchFamily="34" charset="0"/>
              </a:rPr>
              <a:t>ALL:   The hope You give us is a strong and trustworthy anchor for our souls.  Thank You for holding us firm.</a:t>
            </a:r>
            <a:endParaRPr lang="en-US" sz="1500" dirty="0">
              <a:solidFill>
                <a:srgbClr val="000000"/>
              </a:solidFill>
              <a:effectLst/>
              <a:latin typeface="Arial" panose="020B0604020202020204" pitchFamily="34" charset="0"/>
              <a:cs typeface="Arial" panose="020B0604020202020204" pitchFamily="34" charset="0"/>
            </a:endParaRPr>
          </a:p>
          <a:p>
            <a:pPr>
              <a:lnSpc>
                <a:spcPct val="120000"/>
              </a:lnSpc>
              <a:spcBef>
                <a:spcPts val="0"/>
              </a:spcBef>
            </a:pPr>
            <a:endParaRPr lang="en-US" sz="140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9F31170-B041-49DB-896A-E06652130D1D}"/>
              </a:ext>
            </a:extLst>
          </p:cNvPr>
          <p:cNvSpPr>
            <a:spLocks noGrp="1"/>
          </p:cNvSpPr>
          <p:nvPr>
            <p:ph type="sldNum" sz="quarter" idx="12"/>
          </p:nvPr>
        </p:nvSpPr>
        <p:spPr/>
        <p:txBody>
          <a:bodyPr/>
          <a:lstStyle/>
          <a:p>
            <a:fld id="{D50276CF-1790-4670-AD23-77154D912434}" type="slidenum">
              <a:rPr lang="en-US" smtClean="0"/>
              <a:t>36</a:t>
            </a:fld>
            <a:endParaRPr lang="en-US"/>
          </a:p>
        </p:txBody>
      </p:sp>
    </p:spTree>
    <p:extLst>
      <p:ext uri="{BB962C8B-B14F-4D97-AF65-F5344CB8AC3E}">
        <p14:creationId xmlns:p14="http://schemas.microsoft.com/office/powerpoint/2010/main" val="1775344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D05B-03E8-4D2E-AA50-271A6F85DB68}"/>
              </a:ext>
            </a:extLst>
          </p:cNvPr>
          <p:cNvSpPr>
            <a:spLocks noGrp="1"/>
          </p:cNvSpPr>
          <p:nvPr>
            <p:ph type="title"/>
          </p:nvPr>
        </p:nvSpPr>
        <p:spPr>
          <a:xfrm>
            <a:off x="838200" y="196423"/>
            <a:ext cx="10515600" cy="904743"/>
          </a:xfrm>
        </p:spPr>
        <p:txBody>
          <a:bodyPr>
            <a:normAutofit/>
          </a:bodyPr>
          <a:lstStyle/>
          <a:p>
            <a:r>
              <a:rPr lang="en-US" sz="3200" b="1" dirty="0">
                <a:latin typeface="Arial" panose="020B0604020202020204" pitchFamily="34" charset="0"/>
                <a:cs typeface="Arial" panose="020B0604020202020204" pitchFamily="34" charset="0"/>
              </a:rPr>
              <a:t>Hope Promises -2</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A830C4D-C99C-4DE6-93A3-03417F490FF1}"/>
              </a:ext>
            </a:extLst>
          </p:cNvPr>
          <p:cNvSpPr>
            <a:spLocks noGrp="1"/>
          </p:cNvSpPr>
          <p:nvPr>
            <p:ph idx="1"/>
          </p:nvPr>
        </p:nvSpPr>
        <p:spPr>
          <a:xfrm>
            <a:off x="666235" y="1163143"/>
            <a:ext cx="10859530" cy="5473183"/>
          </a:xfrm>
        </p:spPr>
        <p:txBody>
          <a:bodyPr>
            <a:noAutofit/>
          </a:bodyPr>
          <a:lstStyle/>
          <a:p>
            <a:pPr marL="0" indent="0" algn="l">
              <a:lnSpc>
                <a:spcPct val="120000"/>
              </a:lnSpc>
              <a:spcBef>
                <a:spcPts val="0"/>
              </a:spcBef>
              <a:buNone/>
            </a:pPr>
            <a:r>
              <a:rPr lang="en-US" sz="1500" dirty="0">
                <a:solidFill>
                  <a:srgbClr val="000000"/>
                </a:solidFill>
                <a:latin typeface="Arial" panose="020B0604020202020204" pitchFamily="34" charset="0"/>
                <a:cs typeface="Arial" panose="020B0604020202020204" pitchFamily="34" charset="0"/>
              </a:rPr>
              <a:t>1.  Hebrews 10:23 </a:t>
            </a:r>
            <a:r>
              <a:rPr lang="en-US" sz="1500" baseline="30000" dirty="0">
                <a:solidFill>
                  <a:srgbClr val="000000"/>
                </a:solidFill>
                <a:effectLst/>
                <a:latin typeface="Arial" panose="020B0604020202020204" pitchFamily="34" charset="0"/>
                <a:cs typeface="Arial" panose="020B0604020202020204" pitchFamily="34" charset="0"/>
              </a:rPr>
              <a:t>   “</a:t>
            </a:r>
            <a:r>
              <a:rPr lang="en-US" sz="1500" dirty="0">
                <a:solidFill>
                  <a:srgbClr val="000000"/>
                </a:solidFill>
                <a:effectLst/>
                <a:latin typeface="Arial" panose="020B0604020202020204" pitchFamily="34" charset="0"/>
                <a:cs typeface="Arial" panose="020B0604020202020204" pitchFamily="34" charset="0"/>
              </a:rPr>
              <a:t>Let us hold fast the confession of our hope without wavering, for He who promised is faithful.”</a:t>
            </a:r>
          </a:p>
          <a:p>
            <a:pPr marL="0" indent="0" algn="l">
              <a:lnSpc>
                <a:spcPct val="120000"/>
              </a:lnSpc>
              <a:spcBef>
                <a:spcPts val="0"/>
              </a:spcBef>
              <a:buNone/>
            </a:pPr>
            <a:r>
              <a:rPr lang="en-US" sz="1500" b="0" dirty="0">
                <a:solidFill>
                  <a:srgbClr val="000000"/>
                </a:solidFill>
                <a:effectLst/>
                <a:latin typeface="Arial" panose="020B0604020202020204" pitchFamily="34" charset="0"/>
                <a:cs typeface="Arial" panose="020B0604020202020204" pitchFamily="34" charset="0"/>
              </a:rPr>
              <a:t> </a:t>
            </a:r>
            <a:r>
              <a:rPr lang="en-US" sz="1500" b="1" dirty="0">
                <a:solidFill>
                  <a:srgbClr val="000000"/>
                </a:solidFill>
                <a:effectLst/>
                <a:latin typeface="Arial" panose="020B0604020202020204" pitchFamily="34" charset="0"/>
                <a:cs typeface="Arial" panose="020B0604020202020204" pitchFamily="34" charset="0"/>
              </a:rPr>
              <a:t>ALL:  </a:t>
            </a:r>
            <a:r>
              <a:rPr lang="en-US" sz="1500" b="1" i="1" dirty="0">
                <a:solidFill>
                  <a:srgbClr val="000000"/>
                </a:solidFill>
                <a:effectLst/>
                <a:latin typeface="Arial" panose="020B0604020202020204" pitchFamily="34" charset="0"/>
                <a:cs typeface="Arial" panose="020B0604020202020204" pitchFamily="34" charset="0"/>
              </a:rPr>
              <a:t>Holy Spirit, grant us unwavering faith and strong confessions of hope as a light in this dark world.</a:t>
            </a:r>
            <a:endParaRPr lang="en-US" sz="1500" dirty="0">
              <a:solidFill>
                <a:srgbClr val="000000"/>
              </a:solidFill>
              <a:effectLst/>
              <a:latin typeface="Arial" panose="020B0604020202020204" pitchFamily="34" charset="0"/>
              <a:cs typeface="Arial" panose="020B0604020202020204" pitchFamily="34" charset="0"/>
            </a:endParaRPr>
          </a:p>
          <a:p>
            <a:pPr marL="0" indent="0" algn="l">
              <a:lnSpc>
                <a:spcPct val="120000"/>
              </a:lnSpc>
              <a:spcBef>
                <a:spcPts val="0"/>
              </a:spcBef>
              <a:buNone/>
            </a:pPr>
            <a:endParaRPr lang="en-US" sz="1500" dirty="0">
              <a:solidFill>
                <a:srgbClr val="000000"/>
              </a:solidFill>
              <a:latin typeface="Arial" panose="020B0604020202020204" pitchFamily="34" charset="0"/>
              <a:cs typeface="Arial" panose="020B0604020202020204" pitchFamily="34" charset="0"/>
            </a:endParaRPr>
          </a:p>
          <a:p>
            <a:pPr marL="0" indent="0" algn="l">
              <a:lnSpc>
                <a:spcPct val="120000"/>
              </a:lnSpc>
              <a:spcBef>
                <a:spcPts val="0"/>
              </a:spcBef>
              <a:buNone/>
            </a:pPr>
            <a:r>
              <a:rPr lang="en-US" sz="1500" dirty="0">
                <a:solidFill>
                  <a:srgbClr val="000000"/>
                </a:solidFill>
                <a:effectLst/>
                <a:latin typeface="Arial" panose="020B0604020202020204" pitchFamily="34" charset="0"/>
                <a:cs typeface="Arial" panose="020B0604020202020204" pitchFamily="34" charset="0"/>
              </a:rPr>
              <a:t> </a:t>
            </a:r>
          </a:p>
          <a:p>
            <a:pPr marL="0" indent="0">
              <a:lnSpc>
                <a:spcPct val="120000"/>
              </a:lnSpc>
              <a:spcBef>
                <a:spcPts val="0"/>
              </a:spcBef>
              <a:buNone/>
            </a:pPr>
            <a:r>
              <a:rPr lang="en-US" sz="1500" dirty="0">
                <a:solidFill>
                  <a:srgbClr val="000000"/>
                </a:solidFill>
                <a:latin typeface="Arial" panose="020B0604020202020204" pitchFamily="34" charset="0"/>
                <a:cs typeface="Arial" panose="020B0604020202020204" pitchFamily="34" charset="0"/>
              </a:rPr>
              <a:t>2.  Romans 5:5   “</a:t>
            </a:r>
            <a:r>
              <a:rPr lang="en-US" sz="1500" dirty="0">
                <a:solidFill>
                  <a:srgbClr val="000000"/>
                </a:solidFill>
                <a:effectLst/>
                <a:latin typeface="Arial" panose="020B0604020202020204" pitchFamily="34" charset="0"/>
                <a:cs typeface="Arial" panose="020B0604020202020204" pitchFamily="34" charset="0"/>
              </a:rPr>
              <a:t>Now hope does not disappoint, because the love of God has been poured out in our hearts by the Holy Spirit who was given to us.” </a:t>
            </a:r>
          </a:p>
          <a:p>
            <a:pPr marL="0" indent="0" algn="l">
              <a:lnSpc>
                <a:spcPct val="120000"/>
              </a:lnSpc>
              <a:spcBef>
                <a:spcPts val="0"/>
              </a:spcBef>
              <a:buNone/>
            </a:pPr>
            <a:r>
              <a:rPr lang="en-US" sz="1500" b="0" dirty="0">
                <a:solidFill>
                  <a:srgbClr val="000000"/>
                </a:solidFill>
                <a:effectLst/>
                <a:latin typeface="Arial" panose="020B0604020202020204" pitchFamily="34" charset="0"/>
                <a:cs typeface="Arial" panose="020B0604020202020204" pitchFamily="34" charset="0"/>
              </a:rPr>
              <a:t> </a:t>
            </a:r>
            <a:r>
              <a:rPr lang="en-US" sz="1500" b="1" dirty="0">
                <a:solidFill>
                  <a:srgbClr val="000000"/>
                </a:solidFill>
                <a:effectLst/>
                <a:latin typeface="Arial" panose="020B0604020202020204" pitchFamily="34" charset="0"/>
                <a:cs typeface="Arial" panose="020B0604020202020204" pitchFamily="34" charset="0"/>
              </a:rPr>
              <a:t>ALL:  </a:t>
            </a:r>
            <a:r>
              <a:rPr lang="en-US" sz="1500" b="1" i="1" dirty="0">
                <a:solidFill>
                  <a:srgbClr val="000000"/>
                </a:solidFill>
                <a:effectLst/>
                <a:latin typeface="Arial" panose="020B0604020202020204" pitchFamily="34" charset="0"/>
                <a:cs typeface="Arial" panose="020B0604020202020204" pitchFamily="34" charset="0"/>
              </a:rPr>
              <a:t>Our hope in You will never disappoint us. You are perfect love. You never change and love never fails.</a:t>
            </a:r>
            <a:endParaRPr lang="en-US" sz="1500" b="1" dirty="0">
              <a:solidFill>
                <a:srgbClr val="000000"/>
              </a:solidFill>
              <a:effectLst/>
              <a:latin typeface="Arial" panose="020B0604020202020204" pitchFamily="34" charset="0"/>
              <a:cs typeface="Arial" panose="020B0604020202020204" pitchFamily="34" charset="0"/>
            </a:endParaRPr>
          </a:p>
          <a:p>
            <a:pPr marL="0" indent="0" algn="l">
              <a:lnSpc>
                <a:spcPct val="120000"/>
              </a:lnSpc>
              <a:spcBef>
                <a:spcPts val="0"/>
              </a:spcBef>
              <a:buNone/>
            </a:pPr>
            <a:endParaRPr lang="en-US" sz="1500" dirty="0">
              <a:solidFill>
                <a:srgbClr val="000000"/>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1500" dirty="0">
                <a:solidFill>
                  <a:srgbClr val="000000"/>
                </a:solidFill>
                <a:latin typeface="Arial" panose="020B0604020202020204" pitchFamily="34" charset="0"/>
                <a:cs typeface="Arial" panose="020B0604020202020204" pitchFamily="34" charset="0"/>
              </a:rPr>
              <a:t>3.  Romans 8:24-25   “</a:t>
            </a:r>
            <a:r>
              <a:rPr lang="en-US" sz="1500" dirty="0">
                <a:solidFill>
                  <a:srgbClr val="000000"/>
                </a:solidFill>
                <a:effectLst/>
                <a:latin typeface="Arial" panose="020B0604020202020204" pitchFamily="34" charset="0"/>
                <a:cs typeface="Arial" panose="020B0604020202020204" pitchFamily="34" charset="0"/>
              </a:rPr>
              <a:t>For we were saved in this hope, but hope that is seen is not hope; for why does one still hope for what he sees? But if we hope for  what we do not see, we eagerly wait for it with perseverance.” </a:t>
            </a:r>
          </a:p>
          <a:p>
            <a:pPr marL="0" indent="0">
              <a:lnSpc>
                <a:spcPct val="120000"/>
              </a:lnSpc>
              <a:spcBef>
                <a:spcPts val="0"/>
              </a:spcBef>
              <a:buNone/>
            </a:pPr>
            <a:r>
              <a:rPr lang="en-US" sz="1500" b="0" dirty="0">
                <a:solidFill>
                  <a:srgbClr val="000000"/>
                </a:solidFill>
                <a:effectLst/>
                <a:latin typeface="Arial" panose="020B0604020202020204" pitchFamily="34" charset="0"/>
                <a:cs typeface="Arial" panose="020B0604020202020204" pitchFamily="34" charset="0"/>
              </a:rPr>
              <a:t> </a:t>
            </a:r>
            <a:r>
              <a:rPr lang="en-US" sz="1500" b="1" dirty="0">
                <a:solidFill>
                  <a:srgbClr val="000000"/>
                </a:solidFill>
                <a:effectLst/>
                <a:latin typeface="Arial" panose="020B0604020202020204" pitchFamily="34" charset="0"/>
                <a:cs typeface="Arial" panose="020B0604020202020204" pitchFamily="34" charset="0"/>
              </a:rPr>
              <a:t>ALL:  </a:t>
            </a:r>
            <a:r>
              <a:rPr lang="en-US" sz="1500" b="1" i="1" dirty="0">
                <a:solidFill>
                  <a:srgbClr val="000000"/>
                </a:solidFill>
                <a:effectLst/>
                <a:latin typeface="Arial" panose="020B0604020202020204" pitchFamily="34" charset="0"/>
                <a:cs typeface="Arial" panose="020B0604020202020204" pitchFamily="34" charset="0"/>
              </a:rPr>
              <a:t>We will hold onto to hope as our title deed until we see its manifestation. May our anticipation be great as we wait for our promises.</a:t>
            </a:r>
            <a:endParaRPr lang="en-US" sz="1500" dirty="0">
              <a:solidFill>
                <a:srgbClr val="000000"/>
              </a:solidFill>
              <a:effectLst/>
              <a:latin typeface="Arial" panose="020B0604020202020204" pitchFamily="34" charset="0"/>
              <a:cs typeface="Arial" panose="020B0604020202020204" pitchFamily="34" charset="0"/>
            </a:endParaRPr>
          </a:p>
          <a:p>
            <a:pPr marL="0" indent="0" algn="l">
              <a:lnSpc>
                <a:spcPct val="120000"/>
              </a:lnSpc>
              <a:spcBef>
                <a:spcPts val="0"/>
              </a:spcBef>
              <a:buNone/>
            </a:pPr>
            <a:endParaRPr lang="en-US" sz="1500" dirty="0">
              <a:solidFill>
                <a:srgbClr val="000000"/>
              </a:solidFill>
              <a:latin typeface="Arial" panose="020B0604020202020204" pitchFamily="34" charset="0"/>
              <a:cs typeface="Arial" panose="020B0604020202020204" pitchFamily="34" charset="0"/>
            </a:endParaRPr>
          </a:p>
          <a:p>
            <a:pPr marL="0" indent="0" algn="l">
              <a:lnSpc>
                <a:spcPct val="120000"/>
              </a:lnSpc>
              <a:spcBef>
                <a:spcPts val="0"/>
              </a:spcBef>
              <a:buNone/>
            </a:pPr>
            <a:r>
              <a:rPr lang="en-US" sz="1500" dirty="0">
                <a:solidFill>
                  <a:srgbClr val="000000"/>
                </a:solidFill>
                <a:effectLst/>
                <a:latin typeface="Arial" panose="020B0604020202020204" pitchFamily="34" charset="0"/>
                <a:cs typeface="Arial" panose="020B0604020202020204" pitchFamily="34" charset="0"/>
              </a:rPr>
              <a:t>4.  2 Thessalonians 2:16-17   “Now may our Lord Jesus Christ Himself, and our God and Father, who has loved us and given us everlasting consolation and good hope by grace, comfort your hearts and establish you in every good word and work.” </a:t>
            </a:r>
          </a:p>
          <a:p>
            <a:pPr marL="0" indent="0" algn="l">
              <a:lnSpc>
                <a:spcPct val="120000"/>
              </a:lnSpc>
              <a:spcBef>
                <a:spcPts val="0"/>
              </a:spcBef>
              <a:buNone/>
            </a:pPr>
            <a:r>
              <a:rPr lang="en-US" sz="1500" b="0" dirty="0">
                <a:solidFill>
                  <a:srgbClr val="000000"/>
                </a:solidFill>
                <a:effectLst/>
                <a:latin typeface="Arial" panose="020B0604020202020204" pitchFamily="34" charset="0"/>
                <a:cs typeface="Arial" panose="020B0604020202020204" pitchFamily="34" charset="0"/>
              </a:rPr>
              <a:t> </a:t>
            </a:r>
            <a:r>
              <a:rPr lang="en-US" sz="1500" b="1" dirty="0">
                <a:solidFill>
                  <a:srgbClr val="000000"/>
                </a:solidFill>
                <a:effectLst/>
                <a:latin typeface="Arial" panose="020B0604020202020204" pitchFamily="34" charset="0"/>
                <a:cs typeface="Arial" panose="020B0604020202020204" pitchFamily="34" charset="0"/>
              </a:rPr>
              <a:t>ALL:  </a:t>
            </a:r>
            <a:r>
              <a:rPr lang="en-US" sz="1500" b="1" i="1" dirty="0">
                <a:solidFill>
                  <a:srgbClr val="000000"/>
                </a:solidFill>
                <a:effectLst/>
                <a:latin typeface="Arial" panose="020B0604020202020204" pitchFamily="34" charset="0"/>
                <a:cs typeface="Arial" panose="020B0604020202020204" pitchFamily="34" charset="0"/>
              </a:rPr>
              <a:t>We receive Your comfort and guidance as we walk out our divine destinies and Your Kingdom purposes</a:t>
            </a:r>
            <a:r>
              <a:rPr lang="en-US" sz="1400" b="1" i="1" dirty="0">
                <a:solidFill>
                  <a:srgbClr val="000000"/>
                </a:solidFill>
                <a:effectLst/>
                <a:latin typeface="Arial" panose="020B0604020202020204" pitchFamily="34" charset="0"/>
                <a:cs typeface="Arial" panose="020B0604020202020204" pitchFamily="34" charset="0"/>
              </a:rPr>
              <a:t>.</a:t>
            </a:r>
            <a:endParaRPr lang="en-US" sz="140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9F31170-B041-49DB-896A-E06652130D1D}"/>
              </a:ext>
            </a:extLst>
          </p:cNvPr>
          <p:cNvSpPr>
            <a:spLocks noGrp="1"/>
          </p:cNvSpPr>
          <p:nvPr>
            <p:ph type="sldNum" sz="quarter" idx="12"/>
          </p:nvPr>
        </p:nvSpPr>
        <p:spPr/>
        <p:txBody>
          <a:bodyPr/>
          <a:lstStyle/>
          <a:p>
            <a:fld id="{D50276CF-1790-4670-AD23-77154D912434}" type="slidenum">
              <a:rPr lang="en-US" smtClean="0"/>
              <a:t>37</a:t>
            </a:fld>
            <a:endParaRPr lang="en-US"/>
          </a:p>
        </p:txBody>
      </p:sp>
    </p:spTree>
    <p:extLst>
      <p:ext uri="{BB962C8B-B14F-4D97-AF65-F5344CB8AC3E}">
        <p14:creationId xmlns:p14="http://schemas.microsoft.com/office/powerpoint/2010/main" val="1037743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642B-51CA-4ADF-B4F3-AAE5EB6CAC2B}"/>
              </a:ext>
            </a:extLst>
          </p:cNvPr>
          <p:cNvSpPr>
            <a:spLocks noGrp="1"/>
          </p:cNvSpPr>
          <p:nvPr>
            <p:ph type="title"/>
          </p:nvPr>
        </p:nvSpPr>
        <p:spPr>
          <a:xfrm>
            <a:off x="372373" y="180288"/>
            <a:ext cx="10515600" cy="849721"/>
          </a:xfrm>
        </p:spPr>
        <p:txBody>
          <a:bodyPr>
            <a:normAutofit/>
          </a:bodyPr>
          <a:lstStyle/>
          <a:p>
            <a:r>
              <a:rPr lang="en-US" sz="3600" b="1" dirty="0">
                <a:latin typeface="Arial" panose="020B0604020202020204" pitchFamily="34" charset="0"/>
                <a:cs typeface="Arial" panose="020B0604020202020204" pitchFamily="34" charset="0"/>
              </a:rPr>
              <a:t>There is a King</a:t>
            </a:r>
          </a:p>
        </p:txBody>
      </p:sp>
      <p:sp>
        <p:nvSpPr>
          <p:cNvPr id="8" name="Content Placeholder 7">
            <a:extLst>
              <a:ext uri="{FF2B5EF4-FFF2-40B4-BE49-F238E27FC236}">
                <a16:creationId xmlns:a16="http://schemas.microsoft.com/office/drawing/2014/main" id="{F7348552-5074-46D7-A551-CFFDF5CF8342}"/>
              </a:ext>
            </a:extLst>
          </p:cNvPr>
          <p:cNvSpPr>
            <a:spLocks noGrp="1"/>
          </p:cNvSpPr>
          <p:nvPr>
            <p:ph idx="1"/>
          </p:nvPr>
        </p:nvSpPr>
        <p:spPr>
          <a:xfrm>
            <a:off x="562155" y="1098190"/>
            <a:ext cx="6218207" cy="5526896"/>
          </a:xfrm>
        </p:spPr>
        <p:txBody>
          <a:bodyPr>
            <a:normAutofit fontScale="85000" lnSpcReduction="20000"/>
          </a:bodyPr>
          <a:lstStyle/>
          <a:p>
            <a:pPr marL="457200" marR="0" indent="-457200">
              <a:lnSpc>
                <a:spcPct val="107000"/>
              </a:lnSpc>
              <a:spcBef>
                <a:spcPts val="0"/>
              </a:spcBef>
              <a:spcAft>
                <a:spcPts val="0"/>
              </a:spcAft>
              <a:buAutoNum type="arabicPeriod"/>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There is a king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seated</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among us. Let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every</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heart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receive</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Him now.</a:t>
            </a:r>
            <a:r>
              <a:rPr lang="en-US" sz="2100" dirty="0">
                <a:latin typeface="Calibri" panose="020F0502020204030204" pitchFamily="34" charset="0"/>
                <a:ea typeface="Times New Roman" panose="02020603050405020304" pitchFamily="18" charset="0"/>
                <a:cs typeface="Times New Roman" panose="02020603050405020304" pitchFamily="18" charset="0"/>
              </a:rPr>
              <a:t>  </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Where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there</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is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praise,</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He will inhabit; there will be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grace</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and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mercy</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all around</a:t>
            </a:r>
            <a:r>
              <a:rPr lang="en-US" sz="2100" dirty="0">
                <a:latin typeface="Arial" panose="020B0604020202020204" pitchFamily="34" charset="0"/>
                <a:ea typeface="Times New Roman" panose="02020603050405020304" pitchFamily="18" charset="0"/>
                <a:cs typeface="Times New Roman" panose="02020603050405020304" pitchFamily="18" charset="0"/>
              </a:rPr>
              <a:t>.</a:t>
            </a:r>
            <a:endParaRPr lang="en-US" sz="2100" dirty="0">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lnSpc>
                <a:spcPct val="107000"/>
              </a:lnSpc>
              <a:spcBef>
                <a:spcPts val="0"/>
              </a:spcBef>
              <a:spcAft>
                <a:spcPts val="0"/>
              </a:spcAft>
              <a:buAutoNum type="arabicPeriod"/>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Every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burden</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will be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lifted</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in His presence and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every</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trophy will be laid down at His feet.  There is a name that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reigns</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above all others—Jesus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Christ,</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the king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above</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all kings.</a:t>
            </a:r>
            <a:endParaRPr lang="en-US" sz="2100" dirty="0">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lnSpc>
                <a:spcPct val="107000"/>
              </a:lnSpc>
              <a:spcBef>
                <a:spcPts val="0"/>
              </a:spcBef>
              <a:spcAft>
                <a:spcPts val="0"/>
              </a:spcAft>
              <a:buAutoNum type="arabicPeriod"/>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Unto the Lamb,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honor</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and glory; Worthy is He who overcame.</a:t>
            </a:r>
            <a:r>
              <a:rPr lang="en-US" sz="2100" dirty="0">
                <a:latin typeface="Calibri" panose="020F0502020204030204" pitchFamily="34" charset="0"/>
                <a:ea typeface="Times New Roman" panose="02020603050405020304" pitchFamily="18" charset="0"/>
                <a:cs typeface="Times New Roman" panose="02020603050405020304" pitchFamily="18" charset="0"/>
              </a:rPr>
              <a:t> </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Buried in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shame</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risen in power, He is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alive</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and the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stone</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is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rolled</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away.</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750"/>
              </a:spcAft>
              <a:buFont typeface="+mj-lt"/>
              <a:buAutoNum type="arabicPeriod"/>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All our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worship</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will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belong</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to Him forever.  Death is conquered and our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Savior</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holds the keys. There is a name that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reigns</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above all others—Jesus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Christ</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the king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above</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all kings.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750"/>
              </a:spcAft>
              <a:buFont typeface="+mj-lt"/>
              <a:buAutoNum type="arabicPeriod"/>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It won't be long we will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behold</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Him and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every</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tear He'll wipe away.  We'll be at home, the war will be over. Soon we will meet our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Savior</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face to face.</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750"/>
              </a:spcAft>
              <a:buAutoNum type="arabicPeriod"/>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All our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worship</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will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belong</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to You forever.  Holy, holy for all eternity. Yours is the name that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reigns</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above all others.  Jesus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Christ</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the King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above</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all kings.  Jesus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Christ</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the King </a:t>
            </a:r>
            <a:r>
              <a:rPr lang="en-US" sz="2100" strike="noStrike" dirty="0">
                <a:effectLst/>
                <a:latin typeface="Arial" panose="020B0604020202020204" pitchFamily="34" charset="0"/>
                <a:ea typeface="Times New Roman" panose="02020603050405020304" pitchFamily="18" charset="0"/>
                <a:cs typeface="Times New Roman" panose="02020603050405020304" pitchFamily="18" charset="0"/>
              </a:rPr>
              <a:t>above</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all kings.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B9474196-A76F-47C4-948A-95D3F3F41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49" y="957532"/>
            <a:ext cx="5060830" cy="5072332"/>
          </a:xfrm>
          <a:prstGeom prst="rect">
            <a:avLst/>
          </a:prstGeom>
        </p:spPr>
      </p:pic>
      <p:sp>
        <p:nvSpPr>
          <p:cNvPr id="3" name="Slide Number Placeholder 2">
            <a:extLst>
              <a:ext uri="{FF2B5EF4-FFF2-40B4-BE49-F238E27FC236}">
                <a16:creationId xmlns:a16="http://schemas.microsoft.com/office/drawing/2014/main" id="{87E5DC93-5E59-4584-92ED-1D2A184AA144}"/>
              </a:ext>
            </a:extLst>
          </p:cNvPr>
          <p:cNvSpPr>
            <a:spLocks noGrp="1"/>
          </p:cNvSpPr>
          <p:nvPr>
            <p:ph type="sldNum" sz="quarter" idx="12"/>
          </p:nvPr>
        </p:nvSpPr>
        <p:spPr/>
        <p:txBody>
          <a:bodyPr/>
          <a:lstStyle/>
          <a:p>
            <a:fld id="{D50276CF-1790-4670-AD23-77154D912434}" type="slidenum">
              <a:rPr lang="en-US" smtClean="0"/>
              <a:t>38</a:t>
            </a:fld>
            <a:endParaRPr lang="en-US"/>
          </a:p>
        </p:txBody>
      </p:sp>
    </p:spTree>
    <p:extLst>
      <p:ext uri="{BB962C8B-B14F-4D97-AF65-F5344CB8AC3E}">
        <p14:creationId xmlns:p14="http://schemas.microsoft.com/office/powerpoint/2010/main" val="793771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83A0-B94E-43B7-A4AC-363E10DE4FF8}"/>
              </a:ext>
            </a:extLst>
          </p:cNvPr>
          <p:cNvSpPr>
            <a:spLocks noGrp="1"/>
          </p:cNvSpPr>
          <p:nvPr>
            <p:ph type="title"/>
          </p:nvPr>
        </p:nvSpPr>
        <p:spPr>
          <a:xfrm>
            <a:off x="685310" y="400051"/>
            <a:ext cx="11244263" cy="584687"/>
          </a:xfrm>
        </p:spPr>
        <p:txBody>
          <a:bodyPr>
            <a:normAutofit fontScale="90000"/>
          </a:bodyPr>
          <a:lstStyle/>
          <a:p>
            <a:br>
              <a:rPr lang="en-US" b="1" dirty="0">
                <a:solidFill>
                  <a:srgbClr val="000000"/>
                </a:solidFill>
                <a:latin typeface="Open Sans"/>
              </a:rPr>
            </a:br>
            <a:r>
              <a:rPr lang="en-US" b="1" dirty="0">
                <a:solidFill>
                  <a:srgbClr val="000000"/>
                </a:solidFill>
                <a:latin typeface="Open Sans"/>
              </a:rPr>
              <a:t>CLOSING PRAYER -6</a:t>
            </a:r>
            <a:endParaRPr lang="en-US" dirty="0"/>
          </a:p>
        </p:txBody>
      </p:sp>
      <p:sp>
        <p:nvSpPr>
          <p:cNvPr id="3" name="Content Placeholder 2">
            <a:extLst>
              <a:ext uri="{FF2B5EF4-FFF2-40B4-BE49-F238E27FC236}">
                <a16:creationId xmlns:a16="http://schemas.microsoft.com/office/drawing/2014/main" id="{0D25BCEB-8FF5-4EE6-AE05-6CA7B5EB1AF3}"/>
              </a:ext>
            </a:extLst>
          </p:cNvPr>
          <p:cNvSpPr>
            <a:spLocks noGrp="1"/>
          </p:cNvSpPr>
          <p:nvPr>
            <p:ph idx="1"/>
          </p:nvPr>
        </p:nvSpPr>
        <p:spPr>
          <a:xfrm>
            <a:off x="838200" y="1403593"/>
            <a:ext cx="5302624" cy="5166019"/>
          </a:xfrm>
        </p:spPr>
        <p:txBody>
          <a:bodyPr>
            <a:normAutofit fontScale="85000" lnSpcReduction="20000"/>
          </a:bodyPr>
          <a:lstStyle/>
          <a:p>
            <a:pPr marL="0" indent="0">
              <a:lnSpc>
                <a:spcPct val="120000"/>
              </a:lnSpc>
              <a:spcBef>
                <a:spcPts val="0"/>
              </a:spcBef>
              <a:buNone/>
            </a:pPr>
            <a:r>
              <a:rPr lang="en-US" sz="2000" b="0" i="0" dirty="0">
                <a:solidFill>
                  <a:srgbClr val="3A3A3A"/>
                </a:solidFill>
                <a:effectLst/>
                <a:latin typeface="Work Sans" pitchFamily="2" charset="0"/>
              </a:rPr>
              <a:t>Awesome Creator, You are the Good </a:t>
            </a:r>
            <a:r>
              <a:rPr lang="en-US" sz="2000" dirty="0">
                <a:solidFill>
                  <a:srgbClr val="3A3A3A"/>
                </a:solidFill>
                <a:latin typeface="Work Sans" pitchFamily="2" charset="0"/>
              </a:rPr>
              <a:t>S</a:t>
            </a:r>
            <a:r>
              <a:rPr lang="en-US" sz="2000" b="0" i="0" dirty="0">
                <a:solidFill>
                  <a:srgbClr val="3A3A3A"/>
                </a:solidFill>
                <a:effectLst/>
                <a:latin typeface="Work Sans" pitchFamily="2" charset="0"/>
              </a:rPr>
              <a:t>hepherd, in You we lack nothing. </a:t>
            </a:r>
            <a:endParaRPr lang="en-US" sz="2000" dirty="0">
              <a:solidFill>
                <a:srgbClr val="3A3A3A"/>
              </a:solidFill>
              <a:latin typeface="Work Sans" pitchFamily="2" charset="0"/>
            </a:endParaRPr>
          </a:p>
          <a:p>
            <a:pPr marL="0" indent="0">
              <a:lnSpc>
                <a:spcPct val="120000"/>
              </a:lnSpc>
              <a:spcBef>
                <a:spcPts val="0"/>
              </a:spcBef>
              <a:buNone/>
            </a:pPr>
            <a:r>
              <a:rPr lang="en-US" sz="2000" b="0" i="0" dirty="0">
                <a:solidFill>
                  <a:srgbClr val="3A3A3A"/>
                </a:solidFill>
                <a:effectLst/>
                <a:latin typeface="Work Sans" pitchFamily="2" charset="0"/>
              </a:rPr>
              <a:t>Thank You for blessing Your people because just as You draw the sheep near to green pastures and still waters, You refresh and uplift the souls of Your people. </a:t>
            </a:r>
          </a:p>
          <a:p>
            <a:pPr marL="0" indent="0">
              <a:lnSpc>
                <a:spcPct val="120000"/>
              </a:lnSpc>
              <a:spcBef>
                <a:spcPts val="0"/>
              </a:spcBef>
              <a:buNone/>
            </a:pPr>
            <a:r>
              <a:rPr lang="en-US" sz="2000" b="0" i="0" dirty="0">
                <a:solidFill>
                  <a:srgbClr val="3A3A3A"/>
                </a:solidFill>
                <a:effectLst/>
                <a:latin typeface="Work Sans" pitchFamily="2" charset="0"/>
              </a:rPr>
              <a:t>We know that You will guide </a:t>
            </a:r>
            <a:r>
              <a:rPr lang="en-US" sz="2000" dirty="0">
                <a:solidFill>
                  <a:srgbClr val="3A3A3A"/>
                </a:solidFill>
                <a:latin typeface="Work Sans" pitchFamily="2" charset="0"/>
              </a:rPr>
              <a:t>us</a:t>
            </a:r>
            <a:r>
              <a:rPr lang="en-US" sz="2000" b="0" i="0" dirty="0">
                <a:solidFill>
                  <a:srgbClr val="3A3A3A"/>
                </a:solidFill>
                <a:effectLst/>
                <a:latin typeface="Work Sans" pitchFamily="2" charset="0"/>
              </a:rPr>
              <a:t> along the right paths for Your Name’s sake. Even when we  walk through the darkest valleys, we will fear no evil, for You are with </a:t>
            </a:r>
            <a:r>
              <a:rPr lang="en-US" sz="2000" dirty="0">
                <a:solidFill>
                  <a:srgbClr val="3A3A3A"/>
                </a:solidFill>
                <a:latin typeface="Work Sans" pitchFamily="2" charset="0"/>
              </a:rPr>
              <a:t>us always</a:t>
            </a:r>
            <a:r>
              <a:rPr lang="en-US" sz="2000" b="0" i="0" dirty="0">
                <a:solidFill>
                  <a:srgbClr val="3A3A3A"/>
                </a:solidFill>
                <a:effectLst/>
                <a:latin typeface="Work Sans" pitchFamily="2" charset="0"/>
              </a:rPr>
              <a:t>; Your rod and Your staff will uplift, comfort and bless us and for this assurance and grace we give You praise.  Thank you, Father. Amen. </a:t>
            </a:r>
            <a:r>
              <a:rPr lang="en-US" sz="2000" b="1" i="0" dirty="0">
                <a:solidFill>
                  <a:srgbClr val="3A3A3A"/>
                </a:solidFill>
                <a:effectLst/>
                <a:latin typeface="Work Sans" pitchFamily="2" charset="0"/>
              </a:rPr>
              <a:t>Psalm 23:1-4</a:t>
            </a:r>
          </a:p>
          <a:p>
            <a:pPr marL="0" indent="0">
              <a:lnSpc>
                <a:spcPct val="120000"/>
              </a:lnSpc>
              <a:spcBef>
                <a:spcPts val="0"/>
              </a:spcBef>
              <a:buNone/>
            </a:pPr>
            <a:endParaRPr lang="en-US" sz="2000" b="1" dirty="0">
              <a:solidFill>
                <a:srgbClr val="3A3A3A"/>
              </a:solidFill>
              <a:latin typeface="Work Sans" pitchFamily="2" charset="0"/>
            </a:endParaRPr>
          </a:p>
          <a:p>
            <a:pPr marL="0" indent="0">
              <a:lnSpc>
                <a:spcPct val="120000"/>
              </a:lnSpc>
              <a:spcBef>
                <a:spcPts val="0"/>
              </a:spcBef>
              <a:buNone/>
            </a:pPr>
            <a:r>
              <a:rPr lang="en-US" sz="2800" b="1" i="1" dirty="0">
                <a:solidFill>
                  <a:schemeClr val="accent1"/>
                </a:solidFill>
                <a:latin typeface="+mn-lt"/>
              </a:rPr>
              <a:t>Know that the Lord has set apart His faithful servants for himself; the Lord hears when we call to Him.” – Psalm 4:3 </a:t>
            </a:r>
          </a:p>
          <a:p>
            <a:pPr marL="0" indent="0">
              <a:lnSpc>
                <a:spcPct val="120000"/>
              </a:lnSpc>
              <a:spcBef>
                <a:spcPts val="0"/>
              </a:spcBef>
              <a:buNone/>
            </a:pPr>
            <a:endParaRPr lang="en-US" dirty="0"/>
          </a:p>
        </p:txBody>
      </p:sp>
      <p:sp>
        <p:nvSpPr>
          <p:cNvPr id="4" name="Slide Number Placeholder 3">
            <a:extLst>
              <a:ext uri="{FF2B5EF4-FFF2-40B4-BE49-F238E27FC236}">
                <a16:creationId xmlns:a16="http://schemas.microsoft.com/office/drawing/2014/main" id="{6078164C-BD4D-4088-923B-01C3C6B68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276CF-1790-4670-AD23-77154D9124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547DBC1-F9BD-68C4-7581-4F7874FDECF7}"/>
              </a:ext>
            </a:extLst>
          </p:cNvPr>
          <p:cNvPicPr>
            <a:picLocks noChangeAspect="1"/>
          </p:cNvPicPr>
          <p:nvPr/>
        </p:nvPicPr>
        <p:blipFill>
          <a:blip r:embed="rId3"/>
          <a:stretch>
            <a:fillRect/>
          </a:stretch>
        </p:blipFill>
        <p:spPr>
          <a:xfrm>
            <a:off x="6239434" y="0"/>
            <a:ext cx="5952565" cy="6858000"/>
          </a:xfrm>
          <a:prstGeom prst="rect">
            <a:avLst/>
          </a:prstGeom>
        </p:spPr>
      </p:pic>
    </p:spTree>
    <p:extLst>
      <p:ext uri="{BB962C8B-B14F-4D97-AF65-F5344CB8AC3E}">
        <p14:creationId xmlns:p14="http://schemas.microsoft.com/office/powerpoint/2010/main" val="420567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DF2E4C-756A-46AA-883D-F94DEC4F44C1}"/>
              </a:ext>
            </a:extLst>
          </p:cNvPr>
          <p:cNvSpPr>
            <a:spLocks noGrp="1"/>
          </p:cNvSpPr>
          <p:nvPr>
            <p:ph type="sldNum" sz="quarter" idx="12"/>
          </p:nvPr>
        </p:nvSpPr>
        <p:spPr/>
        <p:txBody>
          <a:bodyPr/>
          <a:lstStyle/>
          <a:p>
            <a:fld id="{D50276CF-1790-4670-AD23-77154D912434}" type="slidenum">
              <a:rPr lang="en-US" smtClean="0"/>
              <a:t>4</a:t>
            </a:fld>
            <a:endParaRPr lang="en-US"/>
          </a:p>
        </p:txBody>
      </p:sp>
      <p:pic>
        <p:nvPicPr>
          <p:cNvPr id="4" name="Picture 3">
            <a:extLst>
              <a:ext uri="{FF2B5EF4-FFF2-40B4-BE49-F238E27FC236}">
                <a16:creationId xmlns:a16="http://schemas.microsoft.com/office/drawing/2014/main" id="{298AC214-0764-4381-9874-865403904A23}"/>
              </a:ext>
            </a:extLst>
          </p:cNvPr>
          <p:cNvPicPr>
            <a:picLocks noChangeAspect="1"/>
          </p:cNvPicPr>
          <p:nvPr/>
        </p:nvPicPr>
        <p:blipFill>
          <a:blip r:embed="rId2"/>
          <a:stretch>
            <a:fillRect/>
          </a:stretch>
        </p:blipFill>
        <p:spPr>
          <a:xfrm>
            <a:off x="0" y="-28136"/>
            <a:ext cx="12192000" cy="6886136"/>
          </a:xfrm>
          <a:prstGeom prst="rect">
            <a:avLst/>
          </a:prstGeom>
        </p:spPr>
      </p:pic>
      <p:pic>
        <p:nvPicPr>
          <p:cNvPr id="6" name="Picture 5">
            <a:extLst>
              <a:ext uri="{FF2B5EF4-FFF2-40B4-BE49-F238E27FC236}">
                <a16:creationId xmlns:a16="http://schemas.microsoft.com/office/drawing/2014/main" id="{B4373C1B-6868-4B51-8E09-4F5DEEED3654}"/>
              </a:ext>
            </a:extLst>
          </p:cNvPr>
          <p:cNvPicPr>
            <a:picLocks noChangeAspect="1"/>
          </p:cNvPicPr>
          <p:nvPr/>
        </p:nvPicPr>
        <p:blipFill>
          <a:blip r:embed="rId3"/>
          <a:stretch>
            <a:fillRect/>
          </a:stretch>
        </p:blipFill>
        <p:spPr>
          <a:xfrm>
            <a:off x="410949" y="2717974"/>
            <a:ext cx="3261302" cy="2892376"/>
          </a:xfrm>
          <a:prstGeom prst="rect">
            <a:avLst/>
          </a:prstGeom>
        </p:spPr>
      </p:pic>
      <p:pic>
        <p:nvPicPr>
          <p:cNvPr id="8" name="Picture 7">
            <a:extLst>
              <a:ext uri="{FF2B5EF4-FFF2-40B4-BE49-F238E27FC236}">
                <a16:creationId xmlns:a16="http://schemas.microsoft.com/office/drawing/2014/main" id="{62E25E04-B081-4FE2-8D81-263C09E756CD}"/>
              </a:ext>
            </a:extLst>
          </p:cNvPr>
          <p:cNvPicPr>
            <a:picLocks noChangeAspect="1"/>
          </p:cNvPicPr>
          <p:nvPr/>
        </p:nvPicPr>
        <p:blipFill>
          <a:blip r:embed="rId4"/>
          <a:stretch>
            <a:fillRect/>
          </a:stretch>
        </p:blipFill>
        <p:spPr>
          <a:xfrm>
            <a:off x="7945856" y="2726331"/>
            <a:ext cx="3292859" cy="2892376"/>
          </a:xfrm>
          <a:prstGeom prst="rect">
            <a:avLst/>
          </a:prstGeom>
        </p:spPr>
      </p:pic>
      <p:pic>
        <p:nvPicPr>
          <p:cNvPr id="10" name="Picture 9">
            <a:extLst>
              <a:ext uri="{FF2B5EF4-FFF2-40B4-BE49-F238E27FC236}">
                <a16:creationId xmlns:a16="http://schemas.microsoft.com/office/drawing/2014/main" id="{9AAAF938-2A4D-42AC-939C-FDD78C38187C}"/>
              </a:ext>
            </a:extLst>
          </p:cNvPr>
          <p:cNvPicPr>
            <a:picLocks noChangeAspect="1"/>
          </p:cNvPicPr>
          <p:nvPr/>
        </p:nvPicPr>
        <p:blipFill>
          <a:blip r:embed="rId5"/>
          <a:stretch>
            <a:fillRect/>
          </a:stretch>
        </p:blipFill>
        <p:spPr>
          <a:xfrm>
            <a:off x="4073165" y="2708473"/>
            <a:ext cx="3292858" cy="2888735"/>
          </a:xfrm>
          <a:prstGeom prst="rect">
            <a:avLst/>
          </a:prstGeom>
        </p:spPr>
      </p:pic>
      <p:sp>
        <p:nvSpPr>
          <p:cNvPr id="11" name="TextBox 10">
            <a:extLst>
              <a:ext uri="{FF2B5EF4-FFF2-40B4-BE49-F238E27FC236}">
                <a16:creationId xmlns:a16="http://schemas.microsoft.com/office/drawing/2014/main" id="{7E89B2FB-B359-4FA9-85A6-B18DD9FD15F5}"/>
              </a:ext>
            </a:extLst>
          </p:cNvPr>
          <p:cNvSpPr txBox="1"/>
          <p:nvPr/>
        </p:nvSpPr>
        <p:spPr>
          <a:xfrm flipH="1">
            <a:off x="2499842" y="623715"/>
            <a:ext cx="6336787"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NIGHTWATCH INTERCESSORY PRAYERS</a:t>
            </a:r>
          </a:p>
        </p:txBody>
      </p:sp>
    </p:spTree>
    <p:extLst>
      <p:ext uri="{BB962C8B-B14F-4D97-AF65-F5344CB8AC3E}">
        <p14:creationId xmlns:p14="http://schemas.microsoft.com/office/powerpoint/2010/main" val="1428963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6252-259B-46D9-8245-75520549319E}"/>
              </a:ext>
            </a:extLst>
          </p:cNvPr>
          <p:cNvSpPr>
            <a:spLocks noGrp="1"/>
          </p:cNvSpPr>
          <p:nvPr>
            <p:ph type="title"/>
          </p:nvPr>
        </p:nvSpPr>
        <p:spPr>
          <a:xfrm>
            <a:off x="399403" y="177652"/>
            <a:ext cx="11451938" cy="833757"/>
          </a:xfrm>
          <a:noFill/>
        </p:spPr>
        <p:txBody>
          <a:bodyPr>
            <a:normAutofit/>
          </a:bodyPr>
          <a:lstStyle/>
          <a:p>
            <a:r>
              <a:rPr lang="en-US" b="1" dirty="0">
                <a:latin typeface="+mn-lt"/>
              </a:rPr>
              <a:t>Kislev 5783							     </a:t>
            </a:r>
            <a:r>
              <a:rPr lang="en-US" sz="2700" b="1" dirty="0">
                <a:latin typeface="+mn-lt"/>
              </a:rPr>
              <a:t>Nov 25-Dec 24	</a:t>
            </a:r>
          </a:p>
        </p:txBody>
      </p:sp>
      <p:sp>
        <p:nvSpPr>
          <p:cNvPr id="3" name="Content Placeholder 2">
            <a:extLst>
              <a:ext uri="{FF2B5EF4-FFF2-40B4-BE49-F238E27FC236}">
                <a16:creationId xmlns:a16="http://schemas.microsoft.com/office/drawing/2014/main" id="{EC3F2AB5-5324-4E48-9E04-EF1774BF5A4C}"/>
              </a:ext>
            </a:extLst>
          </p:cNvPr>
          <p:cNvSpPr>
            <a:spLocks noGrp="1"/>
          </p:cNvSpPr>
          <p:nvPr>
            <p:ph idx="1"/>
          </p:nvPr>
        </p:nvSpPr>
        <p:spPr>
          <a:xfrm>
            <a:off x="399403" y="925684"/>
            <a:ext cx="11087747" cy="5846592"/>
          </a:xfrm>
          <a:noFill/>
        </p:spPr>
        <p:txBody>
          <a:bodyPr>
            <a:normAutofit fontScale="62500" lnSpcReduction="20000"/>
          </a:bodyPr>
          <a:lstStyle/>
          <a:p>
            <a:pPr marL="0" indent="0">
              <a:lnSpc>
                <a:spcPct val="120000"/>
              </a:lnSpc>
              <a:spcBef>
                <a:spcPts val="0"/>
              </a:spcBef>
              <a:buNone/>
            </a:pPr>
            <a:r>
              <a:rPr lang="en-US" sz="2000" b="1" dirty="0">
                <a:latin typeface="Arial" panose="020B0604020202020204" pitchFamily="34" charset="0"/>
                <a:cs typeface="Arial" panose="020B0604020202020204" pitchFamily="34" charset="0"/>
              </a:rPr>
              <a:t>Physical Year Month: 3 = </a:t>
            </a:r>
            <a:r>
              <a:rPr lang="en-US" sz="2000" dirty="0">
                <a:latin typeface="Arial" panose="020B0604020202020204" pitchFamily="34" charset="0"/>
                <a:cs typeface="Arial" panose="020B0604020202020204" pitchFamily="34" charset="0"/>
              </a:rPr>
              <a:t>Camel, Provision, Lifted Up, Divine fullness, Trinity</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Spiritual Year Month: 9 = </a:t>
            </a:r>
            <a:r>
              <a:rPr lang="en-US" sz="2000" dirty="0">
                <a:latin typeface="Arial" panose="020B0604020202020204" pitchFamily="34" charset="0"/>
                <a:cs typeface="Arial" panose="020B0604020202020204" pitchFamily="34" charset="0"/>
              </a:rPr>
              <a:t>Choice of Life or Death    </a:t>
            </a:r>
            <a:r>
              <a:rPr lang="en-US" sz="2000" u="sng" dirty="0">
                <a:latin typeface="Arial" panose="020B0604020202020204" pitchFamily="34" charset="0"/>
                <a:cs typeface="Arial" panose="020B0604020202020204" pitchFamily="34" charset="0"/>
              </a:rPr>
              <a:t>Chanukah Begins- Feast of Dedication (Feast of Lights)</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Fall Season </a:t>
            </a:r>
            <a:r>
              <a:rPr lang="en-US" sz="2000" dirty="0">
                <a:latin typeface="Arial" panose="020B0604020202020204" pitchFamily="34" charset="0"/>
                <a:cs typeface="Arial" panose="020B0604020202020204" pitchFamily="34" charset="0"/>
              </a:rPr>
              <a:t>– Season of Repentance</a:t>
            </a:r>
          </a:p>
          <a:p>
            <a:pPr marL="0" indent="0">
              <a:lnSpc>
                <a:spcPct val="120000"/>
              </a:lnSpc>
              <a:spcBef>
                <a:spcPts val="0"/>
              </a:spcBef>
              <a:buNone/>
            </a:pPr>
            <a:endParaRPr lang="en-US" sz="2000"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Monthly theme: </a:t>
            </a:r>
            <a:r>
              <a:rPr lang="en-US" sz="2000" dirty="0">
                <a:latin typeface="Arial" panose="020B0604020202020204" pitchFamily="34" charset="0"/>
                <a:cs typeface="Arial" panose="020B0604020202020204" pitchFamily="34" charset="0"/>
              </a:rPr>
              <a:t>Security/Hope, Trust, and Restful sleep. </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Hebrew Tribe:  </a:t>
            </a:r>
            <a:r>
              <a:rPr lang="en-US" sz="2000" dirty="0">
                <a:latin typeface="Arial" panose="020B0604020202020204" pitchFamily="34" charset="0"/>
                <a:cs typeface="Arial" panose="020B0604020202020204" pitchFamily="34" charset="0"/>
              </a:rPr>
              <a:t>Benjamin (Identity change: Named by mother Rachel for her pain; renamed by father “Son of my right hand”).   Peaceful, but strong, warriors.</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Hebrew letter- Samekh</a:t>
            </a:r>
            <a:r>
              <a:rPr lang="en-US" sz="2000" dirty="0">
                <a:latin typeface="Arial" panose="020B0604020202020204" pitchFamily="34" charset="0"/>
                <a:cs typeface="Arial" panose="020B0604020202020204" pitchFamily="34" charset="0"/>
              </a:rPr>
              <a:t>…Value = 60  Priestly blessing. Letter looks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like a circle--</a:t>
            </a:r>
            <a:r>
              <a:rPr lang="en-US" sz="2000" u="sng" dirty="0">
                <a:latin typeface="Arial" panose="020B0604020202020204" pitchFamily="34" charset="0"/>
                <a:cs typeface="Arial" panose="020B0604020202020204" pitchFamily="34" charset="0"/>
              </a:rPr>
              <a:t>To trust</a:t>
            </a:r>
            <a:r>
              <a:rPr lang="en-US" sz="2000" dirty="0">
                <a:latin typeface="Arial" panose="020B0604020202020204" pitchFamily="34" charset="0"/>
                <a:cs typeface="Arial" panose="020B0604020202020204" pitchFamily="34" charset="0"/>
              </a:rPr>
              <a:t>, support; to come full circle.</a:t>
            </a:r>
            <a:endParaRPr lang="en-US" sz="2000" i="1"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2000"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Characteristics</a:t>
            </a:r>
            <a:r>
              <a:rPr lang="en-US" sz="2000" dirty="0">
                <a:latin typeface="Arial" panose="020B0604020202020204" pitchFamily="34" charset="0"/>
                <a:cs typeface="Arial" panose="020B0604020202020204" pitchFamily="34" charset="0"/>
              </a:rPr>
              <a:t>—</a:t>
            </a:r>
          </a:p>
          <a:p>
            <a:pPr>
              <a:lnSpc>
                <a:spcPct val="120000"/>
              </a:lnSpc>
              <a:spcBef>
                <a:spcPts val="0"/>
              </a:spcBef>
            </a:pPr>
            <a:r>
              <a:rPr lang="en-US" sz="2000" dirty="0">
                <a:latin typeface="Arial" panose="020B0604020202020204" pitchFamily="34" charset="0"/>
                <a:cs typeface="Arial" panose="020B0604020202020204" pitchFamily="34" charset="0"/>
              </a:rPr>
              <a:t>Second chances at missed opportunities.</a:t>
            </a:r>
          </a:p>
          <a:p>
            <a:pPr>
              <a:lnSpc>
                <a:spcPct val="120000"/>
              </a:lnSpc>
              <a:spcBef>
                <a:spcPts val="0"/>
              </a:spcBef>
            </a:pPr>
            <a:r>
              <a:rPr lang="en-US" sz="2000" dirty="0">
                <a:latin typeface="Arial" panose="020B0604020202020204" pitchFamily="34" charset="0"/>
                <a:cs typeface="Arial" panose="020B0604020202020204" pitchFamily="34" charset="0"/>
              </a:rPr>
              <a:t>Also, a lattice– to lean upon, uphold, prop.  As lattices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     support grapevines in a vineyard.</a:t>
            </a:r>
          </a:p>
          <a:p>
            <a:pPr>
              <a:lnSpc>
                <a:spcPct val="120000"/>
              </a:lnSpc>
              <a:spcBef>
                <a:spcPts val="0"/>
              </a:spcBef>
            </a:pPr>
            <a:r>
              <a:rPr lang="en-US" sz="2000" dirty="0">
                <a:latin typeface="Arial" panose="020B0604020202020204" pitchFamily="34" charset="0"/>
                <a:cs typeface="Arial" panose="020B0604020202020204" pitchFamily="34" charset="0"/>
              </a:rPr>
              <a:t>Month of hope; month of dreams</a:t>
            </a:r>
          </a:p>
          <a:p>
            <a:pPr>
              <a:lnSpc>
                <a:spcPct val="120000"/>
              </a:lnSpc>
              <a:spcBef>
                <a:spcPts val="0"/>
              </a:spcBef>
            </a:pPr>
            <a:r>
              <a:rPr lang="en-US" sz="2000" dirty="0">
                <a:latin typeface="Arial" panose="020B0604020202020204" pitchFamily="34" charset="0"/>
                <a:cs typeface="Arial" panose="020B0604020202020204" pitchFamily="34" charset="0"/>
              </a:rPr>
              <a:t>Month to watch Israel (and to watch over Israel)</a:t>
            </a:r>
          </a:p>
          <a:p>
            <a:pPr>
              <a:lnSpc>
                <a:spcPct val="120000"/>
              </a:lnSpc>
              <a:spcBef>
                <a:spcPts val="0"/>
              </a:spcBef>
            </a:pPr>
            <a:r>
              <a:rPr lang="en-US" sz="2000" dirty="0">
                <a:latin typeface="Arial" panose="020B0604020202020204" pitchFamily="34" charset="0"/>
                <a:cs typeface="Arial" panose="020B0604020202020204" pitchFamily="34" charset="0"/>
              </a:rPr>
              <a:t>Shortest (darkest) day of the year—shine your light brighter.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     Celebration of the lights (Chanukah) the light of His Mercies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     never goes out. His mercies reign in the midst of destruction.</a:t>
            </a:r>
          </a:p>
          <a:p>
            <a:pPr marL="0" indent="0">
              <a:lnSpc>
                <a:spcPct val="120000"/>
              </a:lnSpc>
              <a:spcBef>
                <a:spcPts val="0"/>
              </a:spcBef>
              <a:buNone/>
            </a:pPr>
            <a:endParaRPr lang="en-US" sz="2000"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Constellation</a:t>
            </a:r>
            <a:r>
              <a:rPr lang="en-US" sz="2000" dirty="0">
                <a:latin typeface="Arial" panose="020B0604020202020204" pitchFamily="34" charset="0"/>
                <a:cs typeface="Arial" panose="020B0604020202020204" pitchFamily="34" charset="0"/>
              </a:rPr>
              <a:t> – SAGITARIUS, the Archer (Shoot straight, move</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quickly, cut your losses and move on) Pull bow back with the </a:t>
            </a:r>
          </a:p>
          <a:p>
            <a:pPr marL="0" indent="0">
              <a:lnSpc>
                <a:spcPct val="120000"/>
              </a:lnSpc>
              <a:spcBef>
                <a:spcPts val="0"/>
              </a:spcBef>
              <a:buNone/>
            </a:pPr>
            <a:r>
              <a:rPr lang="en-US" sz="2000" dirty="0">
                <a:latin typeface="Arial" panose="020B0604020202020204" pitchFamily="34" charset="0"/>
                <a:cs typeface="Arial" panose="020B0604020202020204" pitchFamily="34" charset="0"/>
              </a:rPr>
              <a:t>strong arm of the Lord.  Dress in spiritual armor and stand strong.</a:t>
            </a:r>
          </a:p>
          <a:p>
            <a:pPr marL="0" indent="0">
              <a:lnSpc>
                <a:spcPct val="120000"/>
              </a:lnSpc>
              <a:spcBef>
                <a:spcPts val="0"/>
              </a:spcBef>
              <a:buNone/>
            </a:pPr>
            <a:endParaRPr lang="en-US" sz="20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Action</a:t>
            </a:r>
            <a:r>
              <a:rPr lang="en-US" sz="2000" dirty="0">
                <a:latin typeface="Arial" panose="020B0604020202020204" pitchFamily="34" charset="0"/>
                <a:cs typeface="Arial" panose="020B0604020202020204" pitchFamily="34" charset="0"/>
              </a:rPr>
              <a:t> - Sleeping (and Dreaming)</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Body part</a:t>
            </a:r>
            <a:r>
              <a:rPr lang="en-US" sz="2000" dirty="0">
                <a:latin typeface="Arial" panose="020B0604020202020204" pitchFamily="34" charset="0"/>
                <a:cs typeface="Arial" panose="020B0604020202020204" pitchFamily="34" charset="0"/>
              </a:rPr>
              <a:t>- Stomach</a:t>
            </a:r>
          </a:p>
          <a:p>
            <a:pPr marL="0" indent="0">
              <a:lnSpc>
                <a:spcPct val="120000"/>
              </a:lnSpc>
              <a:spcBef>
                <a:spcPts val="0"/>
              </a:spcBef>
              <a:buNone/>
            </a:pPr>
            <a:r>
              <a:rPr lang="en-US" sz="2000" b="1" dirty="0">
                <a:latin typeface="Arial" panose="020B0604020202020204" pitchFamily="34" charset="0"/>
                <a:cs typeface="Arial" panose="020B0604020202020204" pitchFamily="34" charset="0"/>
              </a:rPr>
              <a:t>Colors/Gemstone</a:t>
            </a:r>
            <a:r>
              <a:rPr lang="en-US" sz="2000" dirty="0">
                <a:latin typeface="Arial" panose="020B0604020202020204" pitchFamily="34" charset="0"/>
                <a:cs typeface="Arial" panose="020B0604020202020204" pitchFamily="34" charset="0"/>
              </a:rPr>
              <a:t>:  Multicolored or Rainbow colored  (Opal)</a:t>
            </a:r>
          </a:p>
        </p:txBody>
      </p:sp>
      <p:sp>
        <p:nvSpPr>
          <p:cNvPr id="4" name="TextBox 3">
            <a:extLst>
              <a:ext uri="{FF2B5EF4-FFF2-40B4-BE49-F238E27FC236}">
                <a16:creationId xmlns:a16="http://schemas.microsoft.com/office/drawing/2014/main" id="{E3274563-3396-4C7A-B5FC-865794DEF769}"/>
              </a:ext>
            </a:extLst>
          </p:cNvPr>
          <p:cNvSpPr txBox="1"/>
          <p:nvPr/>
        </p:nvSpPr>
        <p:spPr>
          <a:xfrm>
            <a:off x="2508441" y="6297249"/>
            <a:ext cx="2930825" cy="307777"/>
          </a:xfrm>
          <a:prstGeom prst="rect">
            <a:avLst/>
          </a:prstGeom>
          <a:noFill/>
        </p:spPr>
        <p:txBody>
          <a:bodyPr wrap="square">
            <a:spAutoFit/>
          </a:bodyPr>
          <a:lstStyle/>
          <a:p>
            <a:r>
              <a:rPr lang="en-US" sz="1400" b="1" dirty="0">
                <a:solidFill>
                  <a:srgbClr val="0000FF"/>
                </a:solidFill>
              </a:rPr>
              <a:t>https://www.christinevales.com/</a:t>
            </a:r>
          </a:p>
        </p:txBody>
      </p:sp>
      <p:graphicFrame>
        <p:nvGraphicFramePr>
          <p:cNvPr id="6" name="Object 5">
            <a:extLst>
              <a:ext uri="{FF2B5EF4-FFF2-40B4-BE49-F238E27FC236}">
                <a16:creationId xmlns:a16="http://schemas.microsoft.com/office/drawing/2014/main" id="{B7C0D101-C759-47F1-84DC-3AEAA4916A75}"/>
              </a:ext>
            </a:extLst>
          </p:cNvPr>
          <p:cNvGraphicFramePr>
            <a:graphicFrameLocks noChangeAspect="1"/>
          </p:cNvGraphicFramePr>
          <p:nvPr/>
        </p:nvGraphicFramePr>
        <p:xfrm>
          <a:off x="5582141" y="2361414"/>
          <a:ext cx="6609859" cy="4496586"/>
        </p:xfrm>
        <a:graphic>
          <a:graphicData uri="http://schemas.openxmlformats.org/presentationml/2006/ole">
            <mc:AlternateContent xmlns:mc="http://schemas.openxmlformats.org/markup-compatibility/2006">
              <mc:Choice xmlns:v="urn:schemas-microsoft-com:vml" Requires="v">
                <p:oleObj name="Bitmap Image" r:id="rId3" imgW="6743880" imgH="4753080" progId="Paint.Picture.1">
                  <p:embed/>
                </p:oleObj>
              </mc:Choice>
              <mc:Fallback>
                <p:oleObj name="Bitmap Image" r:id="rId3" imgW="6743880" imgH="4753080" progId="Paint.Picture.1">
                  <p:embed/>
                  <p:pic>
                    <p:nvPicPr>
                      <p:cNvPr id="6" name="Object 5">
                        <a:extLst>
                          <a:ext uri="{FF2B5EF4-FFF2-40B4-BE49-F238E27FC236}">
                            <a16:creationId xmlns:a16="http://schemas.microsoft.com/office/drawing/2014/main" id="{B7C0D101-C759-47F1-84DC-3AEAA4916A75}"/>
                          </a:ext>
                        </a:extLst>
                      </p:cNvPr>
                      <p:cNvPicPr/>
                      <p:nvPr/>
                    </p:nvPicPr>
                    <p:blipFill>
                      <a:blip r:embed="rId4"/>
                      <a:stretch>
                        <a:fillRect/>
                      </a:stretch>
                    </p:blipFill>
                    <p:spPr>
                      <a:xfrm>
                        <a:off x="5582141" y="2361414"/>
                        <a:ext cx="6609859" cy="4496586"/>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CC634FA2-4B2E-43C9-BF01-5B84D7D57663}"/>
              </a:ext>
            </a:extLst>
          </p:cNvPr>
          <p:cNvSpPr>
            <a:spLocks noGrp="1"/>
          </p:cNvSpPr>
          <p:nvPr>
            <p:ph type="sldNum" sz="quarter" idx="12"/>
          </p:nvPr>
        </p:nvSpPr>
        <p:spPr/>
        <p:txBody>
          <a:bodyPr/>
          <a:lstStyle/>
          <a:p>
            <a:fld id="{D50276CF-1790-4670-AD23-77154D912434}" type="slidenum">
              <a:rPr lang="en-US" smtClean="0"/>
              <a:t>40</a:t>
            </a:fld>
            <a:endParaRPr lang="en-US"/>
          </a:p>
        </p:txBody>
      </p:sp>
    </p:spTree>
    <p:extLst>
      <p:ext uri="{BB962C8B-B14F-4D97-AF65-F5344CB8AC3E}">
        <p14:creationId xmlns:p14="http://schemas.microsoft.com/office/powerpoint/2010/main" val="1527817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5FAE8E-B75A-82E4-1FF1-E8E61B2EC947}"/>
              </a:ext>
            </a:extLst>
          </p:cNvPr>
          <p:cNvSpPr>
            <a:spLocks noGrp="1"/>
          </p:cNvSpPr>
          <p:nvPr>
            <p:ph type="sldNum" sz="quarter" idx="12"/>
          </p:nvPr>
        </p:nvSpPr>
        <p:spPr/>
        <p:txBody>
          <a:bodyPr/>
          <a:lstStyle/>
          <a:p>
            <a:fld id="{D50276CF-1790-4670-AD23-77154D912434}" type="slidenum">
              <a:rPr lang="en-US" smtClean="0"/>
              <a:t>5</a:t>
            </a:fld>
            <a:endParaRPr lang="en-US"/>
          </a:p>
        </p:txBody>
      </p:sp>
      <p:graphicFrame>
        <p:nvGraphicFramePr>
          <p:cNvPr id="3" name="Object 2">
            <a:extLst>
              <a:ext uri="{FF2B5EF4-FFF2-40B4-BE49-F238E27FC236}">
                <a16:creationId xmlns:a16="http://schemas.microsoft.com/office/drawing/2014/main" id="{C82FBFC5-82FD-15CA-7162-7459C2E93035}"/>
              </a:ext>
            </a:extLst>
          </p:cNvPr>
          <p:cNvGraphicFramePr>
            <a:graphicFrameLocks noChangeAspect="1"/>
          </p:cNvGraphicFramePr>
          <p:nvPr/>
        </p:nvGraphicFramePr>
        <p:xfrm>
          <a:off x="-1" y="0"/>
          <a:ext cx="12192001" cy="6876293"/>
        </p:xfrm>
        <a:graphic>
          <a:graphicData uri="http://schemas.openxmlformats.org/presentationml/2006/ole">
            <mc:AlternateContent xmlns:mc="http://schemas.openxmlformats.org/markup-compatibility/2006">
              <mc:Choice xmlns:v="urn:schemas-microsoft-com:vml" Requires="v">
                <p:oleObj name="Bitmap Image" r:id="rId2" imgW="7315200" imgH="4867200" progId="PBrush">
                  <p:embed/>
                </p:oleObj>
              </mc:Choice>
              <mc:Fallback>
                <p:oleObj name="Bitmap Image" r:id="rId2" imgW="7315200" imgH="4867200" progId="PBrush">
                  <p:embed/>
                  <p:pic>
                    <p:nvPicPr>
                      <p:cNvPr id="3" name="Object 2">
                        <a:extLst>
                          <a:ext uri="{FF2B5EF4-FFF2-40B4-BE49-F238E27FC236}">
                            <a16:creationId xmlns:a16="http://schemas.microsoft.com/office/drawing/2014/main" id="{C82FBFC5-82FD-15CA-7162-7459C2E93035}"/>
                          </a:ext>
                        </a:extLst>
                      </p:cNvPr>
                      <p:cNvPicPr/>
                      <p:nvPr/>
                    </p:nvPicPr>
                    <p:blipFill>
                      <a:blip r:embed="rId3"/>
                      <a:stretch>
                        <a:fillRect/>
                      </a:stretch>
                    </p:blipFill>
                    <p:spPr>
                      <a:xfrm>
                        <a:off x="-1" y="0"/>
                        <a:ext cx="12192001" cy="6876293"/>
                      </a:xfrm>
                      <a:prstGeom prst="rect">
                        <a:avLst/>
                      </a:prstGeom>
                    </p:spPr>
                  </p:pic>
                </p:oleObj>
              </mc:Fallback>
            </mc:AlternateContent>
          </a:graphicData>
        </a:graphic>
      </p:graphicFrame>
    </p:spTree>
    <p:extLst>
      <p:ext uri="{BB962C8B-B14F-4D97-AF65-F5344CB8AC3E}">
        <p14:creationId xmlns:p14="http://schemas.microsoft.com/office/powerpoint/2010/main" val="1595689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D84CFC-158D-305C-9817-F063C2D2B27D}"/>
              </a:ext>
            </a:extLst>
          </p:cNvPr>
          <p:cNvSpPr>
            <a:spLocks noGrp="1"/>
          </p:cNvSpPr>
          <p:nvPr>
            <p:ph type="sldNum" sz="quarter" idx="12"/>
          </p:nvPr>
        </p:nvSpPr>
        <p:spPr/>
        <p:txBody>
          <a:bodyPr/>
          <a:lstStyle/>
          <a:p>
            <a:fld id="{D50276CF-1790-4670-AD23-77154D912434}" type="slidenum">
              <a:rPr lang="en-US" smtClean="0"/>
              <a:t>6</a:t>
            </a:fld>
            <a:endParaRPr lang="en-US"/>
          </a:p>
        </p:txBody>
      </p:sp>
      <p:pic>
        <p:nvPicPr>
          <p:cNvPr id="3" name="Picture 2">
            <a:extLst>
              <a:ext uri="{FF2B5EF4-FFF2-40B4-BE49-F238E27FC236}">
                <a16:creationId xmlns:a16="http://schemas.microsoft.com/office/drawing/2014/main" id="{7998AF5E-FA2D-B72D-664E-D944588F93BD}"/>
              </a:ext>
            </a:extLst>
          </p:cNvPr>
          <p:cNvPicPr>
            <a:picLocks noChangeAspect="1"/>
          </p:cNvPicPr>
          <p:nvPr/>
        </p:nvPicPr>
        <p:blipFill>
          <a:blip r:embed="rId2"/>
          <a:stretch>
            <a:fillRect/>
          </a:stretch>
        </p:blipFill>
        <p:spPr>
          <a:xfrm>
            <a:off x="1" y="0"/>
            <a:ext cx="12163244" cy="6858000"/>
          </a:xfrm>
          <a:prstGeom prst="rect">
            <a:avLst/>
          </a:prstGeom>
        </p:spPr>
      </p:pic>
    </p:spTree>
    <p:extLst>
      <p:ext uri="{BB962C8B-B14F-4D97-AF65-F5344CB8AC3E}">
        <p14:creationId xmlns:p14="http://schemas.microsoft.com/office/powerpoint/2010/main" val="427868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A7E21B-124E-4580-8BBB-105D6CE9E56E}"/>
              </a:ext>
            </a:extLst>
          </p:cNvPr>
          <p:cNvSpPr>
            <a:spLocks noGrp="1"/>
          </p:cNvSpPr>
          <p:nvPr>
            <p:ph type="sldNum" sz="quarter" idx="12"/>
          </p:nvPr>
        </p:nvSpPr>
        <p:spPr/>
        <p:txBody>
          <a:bodyPr/>
          <a:lstStyle/>
          <a:p>
            <a:fld id="{D50276CF-1790-4670-AD23-77154D912434}" type="slidenum">
              <a:rPr lang="en-US" smtClean="0"/>
              <a:t>7</a:t>
            </a:fld>
            <a:endParaRPr lang="en-US"/>
          </a:p>
        </p:txBody>
      </p:sp>
      <p:pic>
        <p:nvPicPr>
          <p:cNvPr id="3" name="Picture 2">
            <a:extLst>
              <a:ext uri="{FF2B5EF4-FFF2-40B4-BE49-F238E27FC236}">
                <a16:creationId xmlns:a16="http://schemas.microsoft.com/office/drawing/2014/main" id="{CC5FDA3D-2F86-4507-A721-8F9DAAEEE893}"/>
              </a:ext>
            </a:extLst>
          </p:cNvPr>
          <p:cNvPicPr>
            <a:picLocks noChangeAspect="1"/>
          </p:cNvPicPr>
          <p:nvPr/>
        </p:nvPicPr>
        <p:blipFill>
          <a:blip r:embed="rId3"/>
          <a:stretch>
            <a:fillRect/>
          </a:stretch>
        </p:blipFill>
        <p:spPr>
          <a:xfrm>
            <a:off x="1" y="-28136"/>
            <a:ext cx="12192000" cy="6375148"/>
          </a:xfrm>
          <a:prstGeom prst="rect">
            <a:avLst/>
          </a:prstGeom>
        </p:spPr>
      </p:pic>
      <p:sp>
        <p:nvSpPr>
          <p:cNvPr id="4" name="TextBox 3">
            <a:extLst>
              <a:ext uri="{FF2B5EF4-FFF2-40B4-BE49-F238E27FC236}">
                <a16:creationId xmlns:a16="http://schemas.microsoft.com/office/drawing/2014/main" id="{8E425A30-2221-405B-88DD-CF642074E079}"/>
              </a:ext>
            </a:extLst>
          </p:cNvPr>
          <p:cNvSpPr txBox="1"/>
          <p:nvPr/>
        </p:nvSpPr>
        <p:spPr>
          <a:xfrm>
            <a:off x="259977" y="6027003"/>
            <a:ext cx="11466342" cy="830997"/>
          </a:xfrm>
          <a:prstGeom prst="rect">
            <a:avLst/>
          </a:prstGeom>
          <a:noFill/>
        </p:spPr>
        <p:txBody>
          <a:bodyPr wrap="square" rtlCol="0">
            <a:spAutoFit/>
          </a:bodyPr>
          <a:lstStyle/>
          <a:p>
            <a:pPr algn="ctr"/>
            <a:r>
              <a:rPr lang="en-US" sz="2400" b="1" i="1" dirty="0">
                <a:latin typeface="Arial Black" panose="020B0A04020102020204" pitchFamily="34" charset="0"/>
              </a:rPr>
              <a:t>I am redeemed by the blood of the Lamb </a:t>
            </a:r>
          </a:p>
          <a:p>
            <a:pPr algn="ctr"/>
            <a:r>
              <a:rPr lang="en-US" sz="2400" b="1" i="1" dirty="0">
                <a:latin typeface="Arial Black" panose="020B0A04020102020204" pitchFamily="34" charset="0"/>
              </a:rPr>
              <a:t>out of the hand of the enemy.</a:t>
            </a:r>
          </a:p>
        </p:txBody>
      </p:sp>
      <p:sp>
        <p:nvSpPr>
          <p:cNvPr id="5" name="TextBox 4">
            <a:extLst>
              <a:ext uri="{FF2B5EF4-FFF2-40B4-BE49-F238E27FC236}">
                <a16:creationId xmlns:a16="http://schemas.microsoft.com/office/drawing/2014/main" id="{316C503D-2A55-42CE-8E24-280EAB152C46}"/>
              </a:ext>
            </a:extLst>
          </p:cNvPr>
          <p:cNvSpPr txBox="1"/>
          <p:nvPr/>
        </p:nvSpPr>
        <p:spPr>
          <a:xfrm>
            <a:off x="0" y="6086650"/>
            <a:ext cx="12192000" cy="923330"/>
          </a:xfrm>
          <a:prstGeom prst="rect">
            <a:avLst/>
          </a:prstGeom>
          <a:solidFill>
            <a:schemeClr val="bg1"/>
          </a:solidFill>
        </p:spPr>
        <p:txBody>
          <a:bodyPr wrap="square">
            <a:spAutoFit/>
          </a:bodyPr>
          <a:lstStyle/>
          <a:p>
            <a:pPr algn="ctr"/>
            <a:r>
              <a:rPr lang="en-US" sz="2000" b="1" i="1" dirty="0">
                <a:solidFill>
                  <a:schemeClr val="accent2">
                    <a:lumMod val="50000"/>
                  </a:schemeClr>
                </a:solidFill>
                <a:latin typeface="Arial Black" panose="020B0A04020102020204" pitchFamily="34" charset="0"/>
              </a:rPr>
              <a:t>When I receive your body and blood, Lord Jesus, I receive your eternal, divine and ABUNDANT LIFE.</a:t>
            </a:r>
          </a:p>
          <a:p>
            <a:pPr algn="ctr"/>
            <a:endParaRPr lang="en-US" sz="1400" b="1" i="1"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2633800939"/>
      </p:ext>
    </p:extLst>
  </p:cSld>
  <p:clrMapOvr>
    <a:masterClrMapping/>
  </p:clrMapOvr>
  <mc:AlternateContent xmlns:mc="http://schemas.openxmlformats.org/markup-compatibility/2006" xmlns:p14="http://schemas.microsoft.com/office/powerpoint/2010/main">
    <mc:Choice Requires="p14">
      <p:transition spd="slow" p14:dur="1250" advTm="132"/>
    </mc:Choice>
    <mc:Fallback xmlns="">
      <p:transition spd="slow" advTm="13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8A208B-75FE-49C2-89B8-AC803786B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276CF-1790-4670-AD23-77154D9124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AC8CA3C-27B2-4D94-83F4-B6C015B503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05710" y="0"/>
            <a:ext cx="7873401" cy="6858000"/>
          </a:xfrm>
          <a:prstGeom prst="rect">
            <a:avLst/>
          </a:prstGeom>
        </p:spPr>
      </p:pic>
      <p:sp>
        <p:nvSpPr>
          <p:cNvPr id="4" name="Content Placeholder 2">
            <a:extLst>
              <a:ext uri="{FF2B5EF4-FFF2-40B4-BE49-F238E27FC236}">
                <a16:creationId xmlns:a16="http://schemas.microsoft.com/office/drawing/2014/main" id="{61E22686-3B8C-4B82-8ECE-C72DA5F52E43}"/>
              </a:ext>
            </a:extLst>
          </p:cNvPr>
          <p:cNvSpPr txBox="1">
            <a:spLocks/>
          </p:cNvSpPr>
          <p:nvPr/>
        </p:nvSpPr>
        <p:spPr>
          <a:xfrm>
            <a:off x="328375" y="1003480"/>
            <a:ext cx="3688443" cy="57179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Spirit of the living God,</a:t>
            </a:r>
            <a:b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Fall afresh on me.</a:t>
            </a:r>
            <a:b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Melt me, mold me, fill me, use me.</a:t>
            </a:r>
            <a:b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Spirit of the living God,</a:t>
            </a:r>
            <a:b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Rise up afresh in me.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DAC5928-8252-4203-902F-83BF80B14C9A}"/>
              </a:ext>
            </a:extLst>
          </p:cNvPr>
          <p:cNvSpPr txBox="1"/>
          <p:nvPr/>
        </p:nvSpPr>
        <p:spPr>
          <a:xfrm>
            <a:off x="606415" y="4260281"/>
            <a:ext cx="313236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r>
              <a:rPr kumimoji="0" lang="en-US" sz="1800" b="0" i="1" u="none" strike="noStrike" kern="1200" cap="none" spc="0" normalizeH="0" baseline="0" noProof="0" dirty="0">
                <a:ln>
                  <a:noFill/>
                </a:ln>
                <a:solidFill>
                  <a:srgbClr val="4472C4">
                    <a:lumMod val="75000"/>
                  </a:srgbClr>
                </a:solidFill>
                <a:effectLst/>
                <a:uLnTx/>
                <a:uFillTx/>
                <a:latin typeface="system-ui"/>
                <a:ea typeface="+mn-ea"/>
                <a:cs typeface="+mn-cs"/>
              </a:rPr>
              <a:t>And the disciples were filled with joy and with the </a:t>
            </a:r>
            <a:r>
              <a:rPr kumimoji="0" lang="en-US" sz="1800" b="1" i="1" u="none" strike="noStrike" kern="1200" cap="none" spc="0" normalizeH="0" baseline="0" noProof="0" dirty="0">
                <a:ln>
                  <a:noFill/>
                </a:ln>
                <a:solidFill>
                  <a:srgbClr val="4472C4">
                    <a:lumMod val="75000"/>
                  </a:srgbClr>
                </a:solidFill>
                <a:effectLst/>
                <a:uLnTx/>
                <a:uFillTx/>
                <a:latin typeface="system-ui"/>
                <a:ea typeface="+mn-ea"/>
                <a:cs typeface="+mn-cs"/>
              </a:rPr>
              <a:t>Holy</a:t>
            </a:r>
            <a:r>
              <a:rPr kumimoji="0" lang="en-US" sz="1800" b="0" i="1" u="none" strike="noStrike" kern="1200" cap="none" spc="0" normalizeH="0" baseline="0" noProof="0" dirty="0">
                <a:ln>
                  <a:noFill/>
                </a:ln>
                <a:solidFill>
                  <a:srgbClr val="4472C4">
                    <a:lumMod val="75000"/>
                  </a:srgbClr>
                </a:solidFill>
                <a:effectLst/>
                <a:uLnTx/>
                <a:uFillTx/>
                <a:latin typeface="system-ui"/>
                <a:ea typeface="+mn-ea"/>
                <a:cs typeface="+mn-cs"/>
              </a:rPr>
              <a:t> </a:t>
            </a:r>
            <a:r>
              <a:rPr kumimoji="0" lang="en-US" sz="1800" b="1" i="1" u="none" strike="noStrike" kern="1200" cap="none" spc="0" normalizeH="0" baseline="0" noProof="0" dirty="0">
                <a:ln>
                  <a:noFill/>
                </a:ln>
                <a:solidFill>
                  <a:srgbClr val="4472C4">
                    <a:lumMod val="75000"/>
                  </a:srgbClr>
                </a:solidFill>
                <a:effectLst/>
                <a:uLnTx/>
                <a:uFillTx/>
                <a:latin typeface="system-ui"/>
                <a:ea typeface="+mn-ea"/>
                <a:cs typeface="+mn-cs"/>
              </a:rPr>
              <a:t>Spirit</a:t>
            </a:r>
            <a:r>
              <a:rPr kumimoji="0" lang="en-US" sz="1800" b="0" i="1" u="none" strike="noStrike" kern="1200" cap="none" spc="0" normalizeH="0" baseline="0" noProof="0" dirty="0">
                <a:ln>
                  <a:noFill/>
                </a:ln>
                <a:solidFill>
                  <a:srgbClr val="4472C4">
                    <a:lumMod val="75000"/>
                  </a:srgbClr>
                </a:solidFill>
                <a:effectLst/>
                <a:uLnTx/>
                <a:uFillTx/>
                <a:latin typeface="system-ui"/>
                <a:ea typeface="+mn-ea"/>
                <a:cs typeface="+mn-cs"/>
              </a:rPr>
              <a:t>. Acts 13:52</a:t>
            </a:r>
            <a:endParaRPr kumimoji="0" lang="en-US" sz="18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875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ries: The Holy Spirit - Generation Church">
            <a:extLst>
              <a:ext uri="{FF2B5EF4-FFF2-40B4-BE49-F238E27FC236}">
                <a16:creationId xmlns:a16="http://schemas.microsoft.com/office/drawing/2014/main" id="{5A7DE6D3-D90E-485F-8FE8-413FBA9F0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305"/>
            <a:ext cx="12191999" cy="682969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8F33E49-9392-42E9-A1C9-9040AF2CD5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276CF-1790-4670-AD23-77154D9124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65CDEED-47A5-58C8-7A41-D9244EA4888F}"/>
              </a:ext>
            </a:extLst>
          </p:cNvPr>
          <p:cNvSpPr>
            <a:spLocks noGrp="1"/>
          </p:cNvSpPr>
          <p:nvPr>
            <p:ph type="title"/>
          </p:nvPr>
        </p:nvSpPr>
        <p:spPr>
          <a:xfrm>
            <a:off x="316493" y="394431"/>
            <a:ext cx="1805818" cy="1456947"/>
          </a:xfrm>
        </p:spPr>
        <p:txBody>
          <a:bodyPr>
            <a:normAutofit/>
          </a:bodyPr>
          <a:lstStyle/>
          <a:p>
            <a:r>
              <a:rPr lang="en-US" sz="2000" b="1" i="1" dirty="0">
                <a:solidFill>
                  <a:schemeClr val="bg1"/>
                </a:solidFill>
                <a:latin typeface="Arial" panose="020B0604020202020204" pitchFamily="34" charset="0"/>
                <a:cs typeface="Arial" panose="020B0604020202020204" pitchFamily="34" charset="0"/>
              </a:rPr>
              <a:t>We Yield </a:t>
            </a:r>
            <a:br>
              <a:rPr lang="en-US" sz="2000" b="1" i="1" dirty="0">
                <a:solidFill>
                  <a:schemeClr val="bg1"/>
                </a:solidFill>
                <a:latin typeface="Arial" panose="020B0604020202020204" pitchFamily="34" charset="0"/>
                <a:cs typeface="Arial" panose="020B0604020202020204" pitchFamily="34" charset="0"/>
              </a:rPr>
            </a:br>
            <a:r>
              <a:rPr lang="en-US" sz="2000" b="1" i="1" dirty="0">
                <a:solidFill>
                  <a:schemeClr val="bg1"/>
                </a:solidFill>
                <a:latin typeface="Arial" panose="020B0604020202020204" pitchFamily="34" charset="0"/>
                <a:cs typeface="Arial" panose="020B0604020202020204" pitchFamily="34" charset="0"/>
              </a:rPr>
              <a:t>Our Tongues to  You!</a:t>
            </a:r>
          </a:p>
        </p:txBody>
      </p:sp>
    </p:spTree>
    <p:extLst>
      <p:ext uri="{BB962C8B-B14F-4D97-AF65-F5344CB8AC3E}">
        <p14:creationId xmlns:p14="http://schemas.microsoft.com/office/powerpoint/2010/main" val="4090662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17501</TotalTime>
  <Words>8012</Words>
  <Application>Microsoft Office PowerPoint</Application>
  <PresentationFormat>Widescreen</PresentationFormat>
  <Paragraphs>424</Paragraphs>
  <Slides>40</Slides>
  <Notes>31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3" baseType="lpstr">
      <vt:lpstr>Arial</vt:lpstr>
      <vt:lpstr>Arial Black</vt:lpstr>
      <vt:lpstr>Calibri</vt:lpstr>
      <vt:lpstr>Calibri Light</vt:lpstr>
      <vt:lpstr>Century Gothic</vt:lpstr>
      <vt:lpstr>Helvetica Neue</vt:lpstr>
      <vt:lpstr>Open Sans</vt:lpstr>
      <vt:lpstr>Segoe UI</vt:lpstr>
      <vt:lpstr>system-ui</vt:lpstr>
      <vt:lpstr>Verdana</vt:lpstr>
      <vt:lpstr>Work Sans</vt:lpstr>
      <vt:lpstr>Office Theme</vt:lpstr>
      <vt:lpstr>Bitmap Image</vt:lpstr>
      <vt:lpstr>Kislev 5783                                         Nov 25-Dec 24</vt:lpstr>
      <vt:lpstr>Kislev 5783            Nov 25-Dec 24 </vt:lpstr>
      <vt:lpstr>PowerPoint Presentation</vt:lpstr>
      <vt:lpstr>PowerPoint Presentation</vt:lpstr>
      <vt:lpstr>PowerPoint Presentation</vt:lpstr>
      <vt:lpstr>PowerPoint Presentation</vt:lpstr>
      <vt:lpstr>PowerPoint Presentation</vt:lpstr>
      <vt:lpstr>PowerPoint Presentation</vt:lpstr>
      <vt:lpstr>We Yield  Our Tongues to  You!</vt:lpstr>
      <vt:lpstr>PowerPoint Presentation</vt:lpstr>
      <vt:lpstr>We Surrender, Lord </vt:lpstr>
      <vt:lpstr>The LORICA (Alexander’s Breastplate Prayer)</vt:lpstr>
      <vt:lpstr>PowerPoint Presentation</vt:lpstr>
      <vt:lpstr>PowerPoint Presentation</vt:lpstr>
      <vt:lpstr>We Pray for Intercessors </vt:lpstr>
      <vt:lpstr>We Pray for Others</vt:lpstr>
      <vt:lpstr>PowerPoint Presentation</vt:lpstr>
      <vt:lpstr>We Release Your Blessing, Lord  </vt:lpstr>
      <vt:lpstr>Prayers for Christ’s Body </vt:lpstr>
      <vt:lpstr>LEADER Blessings  Made in the Powerful Name of Jesus Christ…</vt:lpstr>
      <vt:lpstr>PowerPoint Presentation</vt:lpstr>
      <vt:lpstr>FAMILY</vt:lpstr>
      <vt:lpstr>We Pray for Our Children and Families </vt:lpstr>
      <vt:lpstr>PowerPoint Presentation</vt:lpstr>
      <vt:lpstr>PowerPoint Presentation</vt:lpstr>
      <vt:lpstr>We pray for ISRAEL-2</vt:lpstr>
      <vt:lpstr>PowerPoint Presentation</vt:lpstr>
      <vt:lpstr>Blessing Prayer for the World</vt:lpstr>
      <vt:lpstr>PowerPoint Presentation</vt:lpstr>
      <vt:lpstr>PowerPoint Presentation</vt:lpstr>
      <vt:lpstr>We Release PROSPERITY</vt:lpstr>
      <vt:lpstr>PowerPoint Presentation</vt:lpstr>
      <vt:lpstr>Deuteronomy 28:1-14</vt:lpstr>
      <vt:lpstr>PROSPERITY Prayers</vt:lpstr>
      <vt:lpstr>PROSPERITY Prayers</vt:lpstr>
      <vt:lpstr>Hope Promises</vt:lpstr>
      <vt:lpstr>Hope Promises -2</vt:lpstr>
      <vt:lpstr>There is a King</vt:lpstr>
      <vt:lpstr> CLOSING PRAYER -6</vt:lpstr>
      <vt:lpstr>Kislev 5783            Nov 25-Dec 24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Prayer Master</dc:title>
  <dc:creator>barb rarden</dc:creator>
  <cp:lastModifiedBy>Barb Palmer</cp:lastModifiedBy>
  <cp:revision>409</cp:revision>
  <cp:lastPrinted>2021-05-30T12:08:16Z</cp:lastPrinted>
  <dcterms:created xsi:type="dcterms:W3CDTF">2020-10-06T19:22:31Z</dcterms:created>
  <dcterms:modified xsi:type="dcterms:W3CDTF">2022-11-19T02:04:16Z</dcterms:modified>
</cp:coreProperties>
</file>